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31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5" r:id="rId48"/>
    <p:sldId id="306" r:id="rId49"/>
    <p:sldId id="307" r:id="rId50"/>
    <p:sldId id="308" r:id="rId51"/>
    <p:sldId id="301" r:id="rId52"/>
    <p:sldId id="302" r:id="rId53"/>
    <p:sldId id="303" r:id="rId54"/>
    <p:sldId id="304" r:id="rId55"/>
    <p:sldId id="309" r:id="rId56"/>
    <p:sldId id="310" r:id="rId57"/>
    <p:sldId id="311" r:id="rId58"/>
    <p:sldId id="312" r:id="rId59"/>
  </p:sldIdLst>
  <p:sldSz cx="18288000" cy="10287000"/>
  <p:notesSz cx="6858000" cy="9144000"/>
  <p:embeddedFontLst>
    <p:embeddedFont>
      <p:font typeface="Canva Sans" panose="020B0604020202020204" charset="0"/>
      <p:regular r:id="rId61"/>
    </p:embeddedFont>
    <p:embeddedFont>
      <p:font typeface="Canva Sans Bold" panose="020B0604020202020204" charset="0"/>
      <p:regular r:id="rId62"/>
    </p:embeddedFont>
    <p:embeddedFont>
      <p:font typeface="Magnolia Script" panose="020B0604020202020204" charset="0"/>
      <p:regular r:id="rId63"/>
    </p:embeddedFont>
    <p:embeddedFont>
      <p:font typeface="Montserrat" panose="020F0502020204030204" pitchFamily="2" charset="0"/>
      <p:regular r:id="rId64"/>
    </p:embeddedFont>
    <p:embeddedFont>
      <p:font typeface="Playwrite US Trad" panose="020B0604020202020204" charset="0"/>
      <p:regular r:id="rId65"/>
    </p:embeddedFont>
    <p:embeddedFont>
      <p:font typeface="Poppins" panose="020B0502040204020203" pitchFamily="2" charset="0"/>
      <p:regular r:id="rId66"/>
    </p:embeddedFont>
    <p:embeddedFont>
      <p:font typeface="Poppins Bold" panose="020B0604020202020204" charset="0"/>
      <p:regular r:id="rId67"/>
    </p:embeddedFont>
    <p:embeddedFont>
      <p:font typeface="Telegraf" panose="020B0604020202020204" charset="0"/>
      <p:regular r:id="rId68"/>
    </p:embeddedFont>
    <p:embeddedFont>
      <p:font typeface="The Seasons" panose="020B0604020202020204" charset="0"/>
      <p:regular r:id="rId69"/>
    </p:embeddedFont>
    <p:embeddedFont>
      <p:font typeface="The Seasons Bold" panose="020B0604020202020204" charset="0"/>
      <p:regular r:id="rId70"/>
    </p:embeddedFont>
    <p:embeddedFont>
      <p:font typeface="Times New Roman Bold" panose="02020803070505020304" pitchFamily="18" charset="0"/>
      <p:regular r:id="rId71"/>
      <p:bold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24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2" d="100"/>
          <a:sy n="52" d="100"/>
        </p:scale>
        <p:origin x="87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E45D3-23AC-4A77-95BE-86411F056F05}" type="datetimeFigureOut">
              <a:rPr lang="en-IN" smtClean="0"/>
              <a:t>04-08-2025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E4C19-3541-47A9-9745-89494FB8001D}" type="slidenum">
              <a:rPr lang="en-IN" smtClean="0"/>
              <a:t>‹#›</a:t>
            </a:fld>
            <a:endParaRPr lang="en-IN"/>
          </a:p>
        </p:txBody>
      </p:sp>
    </p:spTree>
    <p:extLst>
      <p:ext uri="{BB962C8B-B14F-4D97-AF65-F5344CB8AC3E}">
        <p14:creationId xmlns:p14="http://schemas.microsoft.com/office/powerpoint/2010/main" val="4030752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C5E4C19-3541-47A9-9745-89494FB8001D}" type="slidenum">
              <a:rPr lang="en-IN" smtClean="0"/>
              <a:t>1</a:t>
            </a:fld>
            <a:endParaRPr lang="en-IN"/>
          </a:p>
        </p:txBody>
      </p:sp>
    </p:spTree>
    <p:extLst>
      <p:ext uri="{BB962C8B-B14F-4D97-AF65-F5344CB8AC3E}">
        <p14:creationId xmlns:p14="http://schemas.microsoft.com/office/powerpoint/2010/main" val="3130618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7.gif"/></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3.sv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6.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3D4C77-0037-8DB5-5D68-C8D5F1A94949}"/>
              </a:ext>
            </a:extLst>
          </p:cNvPr>
          <p:cNvSpPr txBox="1"/>
          <p:nvPr/>
        </p:nvSpPr>
        <p:spPr>
          <a:xfrm>
            <a:off x="3482925" y="3771900"/>
            <a:ext cx="11372550" cy="2554545"/>
          </a:xfrm>
          <a:prstGeom prst="rect">
            <a:avLst/>
          </a:prstGeom>
          <a:noFill/>
        </p:spPr>
        <p:txBody>
          <a:bodyPr wrap="square" rtlCol="0">
            <a:spAutoFit/>
          </a:bodyPr>
          <a:lstStyle/>
          <a:p>
            <a:pPr algn="ctr"/>
            <a:r>
              <a:rPr lang="en-IN" sz="8000" dirty="0">
                <a:solidFill>
                  <a:schemeClr val="bg1"/>
                </a:solidFill>
              </a:rPr>
              <a:t>The ‘1’ is the ‘0s’- </a:t>
            </a:r>
          </a:p>
          <a:p>
            <a:pPr algn="ctr"/>
            <a:r>
              <a:rPr lang="en-IN" sz="8000" dirty="0">
                <a:solidFill>
                  <a:schemeClr val="bg1"/>
                </a:solidFill>
              </a:rPr>
              <a:t>Data Meets Discrimination</a:t>
            </a:r>
          </a:p>
        </p:txBody>
      </p:sp>
      <p:sp>
        <p:nvSpPr>
          <p:cNvPr id="2" name="Right Triangle 1">
            <a:extLst>
              <a:ext uri="{FF2B5EF4-FFF2-40B4-BE49-F238E27FC236}">
                <a16:creationId xmlns:a16="http://schemas.microsoft.com/office/drawing/2014/main" id="{E97F8A62-FF14-FC91-71C7-471272631102}"/>
              </a:ext>
            </a:extLst>
          </p:cNvPr>
          <p:cNvSpPr/>
          <p:nvPr/>
        </p:nvSpPr>
        <p:spPr>
          <a:xfrm>
            <a:off x="-42863" y="1230264"/>
            <a:ext cx="18338400" cy="9056735"/>
          </a:xfrm>
          <a:custGeom>
            <a:avLst/>
            <a:gdLst>
              <a:gd name="connsiteX0" fmla="*/ 0 w 18288000"/>
              <a:gd name="connsiteY0" fmla="*/ 8267700 h 8267700"/>
              <a:gd name="connsiteX1" fmla="*/ 0 w 18288000"/>
              <a:gd name="connsiteY1" fmla="*/ 0 h 8267700"/>
              <a:gd name="connsiteX2" fmla="*/ 18288000 w 18288000"/>
              <a:gd name="connsiteY2" fmla="*/ 8267700 h 8267700"/>
              <a:gd name="connsiteX3" fmla="*/ 0 w 18288000"/>
              <a:gd name="connsiteY3" fmla="*/ 8267700 h 8267700"/>
              <a:gd name="connsiteX0" fmla="*/ 0 w 18288000"/>
              <a:gd name="connsiteY0" fmla="*/ 8267700 h 8267700"/>
              <a:gd name="connsiteX1" fmla="*/ 0 w 18288000"/>
              <a:gd name="connsiteY1" fmla="*/ 0 h 8267700"/>
              <a:gd name="connsiteX2" fmla="*/ 18288000 w 18288000"/>
              <a:gd name="connsiteY2" fmla="*/ 8267700 h 8267700"/>
              <a:gd name="connsiteX3" fmla="*/ 0 w 18288000"/>
              <a:gd name="connsiteY3" fmla="*/ 8267700 h 8267700"/>
              <a:gd name="connsiteX0" fmla="*/ 0 w 18295537"/>
              <a:gd name="connsiteY0" fmla="*/ 8761711 h 8761711"/>
              <a:gd name="connsiteX1" fmla="*/ 0 w 18295537"/>
              <a:gd name="connsiteY1" fmla="*/ 494011 h 8761711"/>
              <a:gd name="connsiteX2" fmla="*/ 2143125 w 18295537"/>
              <a:gd name="connsiteY2" fmla="*/ 1917999 h 8761711"/>
              <a:gd name="connsiteX3" fmla="*/ 18288000 w 18295537"/>
              <a:gd name="connsiteY3" fmla="*/ 8761711 h 8761711"/>
              <a:gd name="connsiteX4" fmla="*/ 0 w 18295537"/>
              <a:gd name="connsiteY4" fmla="*/ 8761711 h 8761711"/>
              <a:gd name="connsiteX0" fmla="*/ 42863 w 18338400"/>
              <a:gd name="connsiteY0" fmla="*/ 9056735 h 9056735"/>
              <a:gd name="connsiteX1" fmla="*/ 0 w 18338400"/>
              <a:gd name="connsiteY1" fmla="*/ 431847 h 9056735"/>
              <a:gd name="connsiteX2" fmla="*/ 2185988 w 18338400"/>
              <a:gd name="connsiteY2" fmla="*/ 2213023 h 9056735"/>
              <a:gd name="connsiteX3" fmla="*/ 18330863 w 18338400"/>
              <a:gd name="connsiteY3" fmla="*/ 9056735 h 9056735"/>
              <a:gd name="connsiteX4" fmla="*/ 42863 w 18338400"/>
              <a:gd name="connsiteY4" fmla="*/ 9056735 h 9056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8400" h="9056735">
                <a:moveTo>
                  <a:pt x="42863" y="9056735"/>
                </a:moveTo>
                <a:lnTo>
                  <a:pt x="0" y="431847"/>
                </a:lnTo>
                <a:cubicBezTo>
                  <a:pt x="371475" y="-792116"/>
                  <a:pt x="-862012" y="835073"/>
                  <a:pt x="2185988" y="2213023"/>
                </a:cubicBezTo>
                <a:cubicBezTo>
                  <a:pt x="5233988" y="3590973"/>
                  <a:pt x="18702338" y="7832773"/>
                  <a:pt x="18330863" y="9056735"/>
                </a:cubicBezTo>
                <a:lnTo>
                  <a:pt x="42863" y="9056735"/>
                </a:lnTo>
                <a:close/>
              </a:path>
            </a:pathLst>
          </a:custGeom>
          <a:solidFill>
            <a:srgbClr val="24E8E8">
              <a:alpha val="80000"/>
            </a:srgb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ight Triangle 1">
            <a:extLst>
              <a:ext uri="{FF2B5EF4-FFF2-40B4-BE49-F238E27FC236}">
                <a16:creationId xmlns:a16="http://schemas.microsoft.com/office/drawing/2014/main" id="{EE5B128D-F6DF-3365-F3C4-BF2EB1504329}"/>
              </a:ext>
            </a:extLst>
          </p:cNvPr>
          <p:cNvSpPr/>
          <p:nvPr/>
        </p:nvSpPr>
        <p:spPr>
          <a:xfrm rot="10800000">
            <a:off x="0" y="1"/>
            <a:ext cx="18338400" cy="9056735"/>
          </a:xfrm>
          <a:custGeom>
            <a:avLst/>
            <a:gdLst>
              <a:gd name="connsiteX0" fmla="*/ 0 w 18288000"/>
              <a:gd name="connsiteY0" fmla="*/ 8267700 h 8267700"/>
              <a:gd name="connsiteX1" fmla="*/ 0 w 18288000"/>
              <a:gd name="connsiteY1" fmla="*/ 0 h 8267700"/>
              <a:gd name="connsiteX2" fmla="*/ 18288000 w 18288000"/>
              <a:gd name="connsiteY2" fmla="*/ 8267700 h 8267700"/>
              <a:gd name="connsiteX3" fmla="*/ 0 w 18288000"/>
              <a:gd name="connsiteY3" fmla="*/ 8267700 h 8267700"/>
              <a:gd name="connsiteX0" fmla="*/ 0 w 18288000"/>
              <a:gd name="connsiteY0" fmla="*/ 8267700 h 8267700"/>
              <a:gd name="connsiteX1" fmla="*/ 0 w 18288000"/>
              <a:gd name="connsiteY1" fmla="*/ 0 h 8267700"/>
              <a:gd name="connsiteX2" fmla="*/ 18288000 w 18288000"/>
              <a:gd name="connsiteY2" fmla="*/ 8267700 h 8267700"/>
              <a:gd name="connsiteX3" fmla="*/ 0 w 18288000"/>
              <a:gd name="connsiteY3" fmla="*/ 8267700 h 8267700"/>
              <a:gd name="connsiteX0" fmla="*/ 0 w 18295537"/>
              <a:gd name="connsiteY0" fmla="*/ 8761711 h 8761711"/>
              <a:gd name="connsiteX1" fmla="*/ 0 w 18295537"/>
              <a:gd name="connsiteY1" fmla="*/ 494011 h 8761711"/>
              <a:gd name="connsiteX2" fmla="*/ 2143125 w 18295537"/>
              <a:gd name="connsiteY2" fmla="*/ 1917999 h 8761711"/>
              <a:gd name="connsiteX3" fmla="*/ 18288000 w 18295537"/>
              <a:gd name="connsiteY3" fmla="*/ 8761711 h 8761711"/>
              <a:gd name="connsiteX4" fmla="*/ 0 w 18295537"/>
              <a:gd name="connsiteY4" fmla="*/ 8761711 h 8761711"/>
              <a:gd name="connsiteX0" fmla="*/ 42863 w 18338400"/>
              <a:gd name="connsiteY0" fmla="*/ 9056735 h 9056735"/>
              <a:gd name="connsiteX1" fmla="*/ 0 w 18338400"/>
              <a:gd name="connsiteY1" fmla="*/ 431847 h 9056735"/>
              <a:gd name="connsiteX2" fmla="*/ 2185988 w 18338400"/>
              <a:gd name="connsiteY2" fmla="*/ 2213023 h 9056735"/>
              <a:gd name="connsiteX3" fmla="*/ 18330863 w 18338400"/>
              <a:gd name="connsiteY3" fmla="*/ 9056735 h 9056735"/>
              <a:gd name="connsiteX4" fmla="*/ 42863 w 18338400"/>
              <a:gd name="connsiteY4" fmla="*/ 9056735 h 9056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8400" h="9056735">
                <a:moveTo>
                  <a:pt x="42863" y="9056735"/>
                </a:moveTo>
                <a:lnTo>
                  <a:pt x="0" y="431847"/>
                </a:lnTo>
                <a:cubicBezTo>
                  <a:pt x="371475" y="-792116"/>
                  <a:pt x="-862012" y="835073"/>
                  <a:pt x="2185988" y="2213023"/>
                </a:cubicBezTo>
                <a:cubicBezTo>
                  <a:pt x="5233988" y="3590973"/>
                  <a:pt x="18702338" y="7832773"/>
                  <a:pt x="18330863" y="9056735"/>
                </a:cubicBezTo>
                <a:lnTo>
                  <a:pt x="42863" y="9056735"/>
                </a:lnTo>
                <a:close/>
              </a:path>
            </a:pathLst>
          </a:custGeom>
          <a:solidFill>
            <a:srgbClr val="24E8E8">
              <a:alpha val="80000"/>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7858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 0 L 0.25 0 E" pathEditMode="relative" ptsTypes="">
                                      <p:cBhvr>
                                        <p:cTn id="6" dur="2000" fill="hold"/>
                                        <p:tgtEl>
                                          <p:spTgt spid="3"/>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4.86111E-6 -2.22222E-6 L -0.25 -2.22222E-6 " pathEditMode="relative" rAng="0" ptsTypes="AA">
                                      <p:cBhvr>
                                        <p:cTn id="8" dur="2000" fill="hold"/>
                                        <p:tgtEl>
                                          <p:spTgt spid="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3519826" y="2301924"/>
            <a:ext cx="11963853" cy="8203368"/>
          </a:xfrm>
          <a:prstGeom prst="rect">
            <a:avLst/>
          </a:prstGeom>
        </p:spPr>
        <p:txBody>
          <a:bodyPr lIns="0" tIns="0" rIns="0" bIns="0" rtlCol="0" anchor="t">
            <a:spAutoFit/>
          </a:bodyPr>
          <a:lstStyle/>
          <a:p>
            <a:pPr marL="0" lvl="0" indent="0" algn="l">
              <a:lnSpc>
                <a:spcPts val="5916"/>
              </a:lnSpc>
            </a:pPr>
            <a:r>
              <a:rPr lang="en-US" sz="3419" spc="143">
                <a:solidFill>
                  <a:srgbClr val="FFFFFF"/>
                </a:solidFill>
                <a:latin typeface="The Seasons"/>
                <a:ea typeface="The Seasons"/>
                <a:cs typeface="The Seasons"/>
                <a:sym typeface="The Seasons"/>
              </a:rPr>
              <a:t>A</a:t>
            </a:r>
            <a:r>
              <a:rPr lang="en-US" sz="3419" u="none" strike="noStrike" spc="143">
                <a:solidFill>
                  <a:srgbClr val="FFFFFF"/>
                </a:solidFill>
                <a:latin typeface="The Seasons"/>
                <a:ea typeface="The Seasons"/>
                <a:cs typeface="The Seasons"/>
                <a:sym typeface="The Seasons"/>
              </a:rPr>
              <a:t> set of modules or functions that provide specific functionality, such as math operations, file handling, web requests, machine learning, or data visualization.</a:t>
            </a:r>
          </a:p>
          <a:p>
            <a:pPr marL="0" lvl="0" indent="0" algn="l">
              <a:lnSpc>
                <a:spcPts val="5916"/>
              </a:lnSpc>
            </a:pPr>
            <a:endParaRPr lang="en-US" sz="3419" u="none" strike="noStrike" spc="143">
              <a:solidFill>
                <a:srgbClr val="FFFFFF"/>
              </a:solidFill>
              <a:latin typeface="The Seasons"/>
              <a:ea typeface="The Seasons"/>
              <a:cs typeface="The Seasons"/>
              <a:sym typeface="The Seasons"/>
            </a:endParaRPr>
          </a:p>
          <a:p>
            <a:pPr marL="0" lvl="0" indent="0" algn="l">
              <a:lnSpc>
                <a:spcPts val="5916"/>
              </a:lnSpc>
            </a:pPr>
            <a:r>
              <a:rPr lang="en-US" sz="3419" u="none" strike="noStrike" spc="143">
                <a:solidFill>
                  <a:srgbClr val="FFFFFF"/>
                </a:solidFill>
                <a:latin typeface="The Seasons"/>
                <a:ea typeface="The Seasons"/>
                <a:cs typeface="The Seasons"/>
                <a:sym typeface="The Seasons"/>
              </a:rPr>
              <a:t>This project utilizes four essential Python libraries — </a:t>
            </a:r>
            <a:r>
              <a:rPr lang="en-US" sz="3419" b="1" u="none" strike="noStrike" spc="143">
                <a:solidFill>
                  <a:srgbClr val="FFFFFF"/>
                </a:solidFill>
                <a:latin typeface="The Seasons Bold"/>
                <a:ea typeface="The Seasons Bold"/>
                <a:cs typeface="The Seasons Bold"/>
                <a:sym typeface="The Seasons Bold"/>
              </a:rPr>
              <a:t>NumPy</a:t>
            </a:r>
            <a:r>
              <a:rPr lang="en-US" sz="3419" u="none" strike="noStrike" spc="143">
                <a:solidFill>
                  <a:srgbClr val="FFFFFF"/>
                </a:solidFill>
                <a:latin typeface="The Seasons"/>
                <a:ea typeface="The Seasons"/>
                <a:cs typeface="The Seasons"/>
                <a:sym typeface="The Seasons"/>
              </a:rPr>
              <a:t> for numerical operations, </a:t>
            </a:r>
            <a:r>
              <a:rPr lang="en-US" sz="3419" b="1" u="none" strike="noStrike" spc="143">
                <a:solidFill>
                  <a:srgbClr val="FFFFFF"/>
                </a:solidFill>
                <a:latin typeface="The Seasons Bold"/>
                <a:ea typeface="The Seasons Bold"/>
                <a:cs typeface="The Seasons Bold"/>
                <a:sym typeface="The Seasons Bold"/>
              </a:rPr>
              <a:t>Pandas</a:t>
            </a:r>
            <a:r>
              <a:rPr lang="en-US" sz="3419" u="none" strike="noStrike" spc="143">
                <a:solidFill>
                  <a:srgbClr val="FFFFFF"/>
                </a:solidFill>
                <a:latin typeface="The Seasons"/>
                <a:ea typeface="The Seasons"/>
                <a:cs typeface="The Seasons"/>
                <a:sym typeface="The Seasons"/>
              </a:rPr>
              <a:t> for data manipulation, </a:t>
            </a:r>
            <a:r>
              <a:rPr lang="en-US" sz="3419" b="1" u="none" strike="noStrike" spc="143">
                <a:solidFill>
                  <a:srgbClr val="FFFFFF"/>
                </a:solidFill>
                <a:latin typeface="The Seasons Bold"/>
                <a:ea typeface="The Seasons Bold"/>
                <a:cs typeface="The Seasons Bold"/>
                <a:sym typeface="The Seasons Bold"/>
              </a:rPr>
              <a:t>Matplotlib</a:t>
            </a:r>
            <a:r>
              <a:rPr lang="en-US" sz="3419" u="none" strike="noStrike" spc="143">
                <a:solidFill>
                  <a:srgbClr val="FFFFFF"/>
                </a:solidFill>
                <a:latin typeface="The Seasons"/>
                <a:ea typeface="The Seasons"/>
                <a:cs typeface="The Seasons"/>
                <a:sym typeface="The Seasons"/>
              </a:rPr>
              <a:t> for basic visualizations, and </a:t>
            </a:r>
            <a:r>
              <a:rPr lang="en-US" sz="3419" b="1" u="none" strike="noStrike" spc="143">
                <a:solidFill>
                  <a:srgbClr val="FFFFFF"/>
                </a:solidFill>
                <a:latin typeface="The Seasons Bold"/>
                <a:ea typeface="The Seasons Bold"/>
                <a:cs typeface="The Seasons Bold"/>
                <a:sym typeface="The Seasons Bold"/>
              </a:rPr>
              <a:t>Seaborn</a:t>
            </a:r>
            <a:r>
              <a:rPr lang="en-US" sz="3419" u="none" strike="noStrike" spc="143">
                <a:solidFill>
                  <a:srgbClr val="FFFFFF"/>
                </a:solidFill>
                <a:latin typeface="The Seasons"/>
                <a:ea typeface="The Seasons"/>
                <a:cs typeface="The Seasons"/>
                <a:sym typeface="The Seasons"/>
              </a:rPr>
              <a:t> for advanced, aesthetically pleasing charts — together forming a complete pipeline from raw data to compelling insights.</a:t>
            </a:r>
          </a:p>
          <a:p>
            <a:pPr marL="0" lvl="0" indent="0" algn="l">
              <a:lnSpc>
                <a:spcPts val="5916"/>
              </a:lnSpc>
            </a:pPr>
            <a:endParaRPr lang="en-US" sz="3419" u="none" strike="noStrike" spc="143">
              <a:solidFill>
                <a:srgbClr val="FFFFFF"/>
              </a:solidFill>
              <a:latin typeface="The Seasons"/>
              <a:ea typeface="The Seasons"/>
              <a:cs typeface="The Seasons"/>
              <a:sym typeface="The Seasons"/>
            </a:endParaRPr>
          </a:p>
        </p:txBody>
      </p:sp>
      <p:sp>
        <p:nvSpPr>
          <p:cNvPr id="4" name="TextBox 4"/>
          <p:cNvSpPr txBox="1"/>
          <p:nvPr/>
        </p:nvSpPr>
        <p:spPr>
          <a:xfrm>
            <a:off x="3519826" y="624531"/>
            <a:ext cx="12177374" cy="1335879"/>
          </a:xfrm>
          <a:prstGeom prst="rect">
            <a:avLst/>
          </a:prstGeom>
        </p:spPr>
        <p:txBody>
          <a:bodyPr wrap="square" lIns="0" tIns="0" rIns="0" bIns="0" rtlCol="0" anchor="t">
            <a:spAutoFit/>
          </a:bodyPr>
          <a:lstStyle/>
          <a:p>
            <a:pPr algn="l">
              <a:lnSpc>
                <a:spcPts val="11189"/>
              </a:lnSpc>
            </a:pPr>
            <a:r>
              <a:rPr lang="en-US" sz="8606" b="1" dirty="0">
                <a:solidFill>
                  <a:srgbClr val="FFFFFF"/>
                </a:solidFill>
                <a:latin typeface="Times New Roman Bold"/>
                <a:ea typeface="Times New Roman Bold"/>
                <a:cs typeface="Times New Roman Bold"/>
                <a:sym typeface="Times New Roman Bold"/>
              </a:rPr>
              <a:t>Python and Its Libraries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8444"/>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0999"/>
            </a:blip>
            <a:stretch>
              <a:fillRect t="-64818" b="-151230"/>
            </a:stretch>
          </a:blipFill>
        </p:spPr>
      </p:sp>
      <p:grpSp>
        <p:nvGrpSpPr>
          <p:cNvPr id="4" name="Group 4"/>
          <p:cNvGrpSpPr/>
          <p:nvPr/>
        </p:nvGrpSpPr>
        <p:grpSpPr>
          <a:xfrm>
            <a:off x="14178266" y="9293121"/>
            <a:ext cx="3081034" cy="630272"/>
            <a:chOff x="0" y="0"/>
            <a:chExt cx="719876" cy="147261"/>
          </a:xfrm>
        </p:grpSpPr>
        <p:sp>
          <p:nvSpPr>
            <p:cNvPr id="5" name="Freeform 5"/>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gradFill rotWithShape="1">
              <a:gsLst>
                <a:gs pos="0">
                  <a:srgbClr val="10A5FF">
                    <a:alpha val="100000"/>
                  </a:srgbClr>
                </a:gs>
                <a:gs pos="100000">
                  <a:srgbClr val="041E4E">
                    <a:alpha val="100000"/>
                  </a:srgbClr>
                </a:gs>
              </a:gsLst>
              <a:lin ang="5400000"/>
            </a:gradFill>
          </p:spPr>
        </p:sp>
        <p:sp>
          <p:nvSpPr>
            <p:cNvPr id="6" name="TextBox 6"/>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Pranjal Tiwari</a:t>
              </a:r>
            </a:p>
          </p:txBody>
        </p:sp>
      </p:grpSp>
      <p:sp>
        <p:nvSpPr>
          <p:cNvPr id="7" name="Freeform 7"/>
          <p:cNvSpPr/>
          <p:nvPr/>
        </p:nvSpPr>
        <p:spPr>
          <a:xfrm>
            <a:off x="3855053" y="1963397"/>
            <a:ext cx="9780443" cy="7959996"/>
          </a:xfrm>
          <a:custGeom>
            <a:avLst/>
            <a:gdLst/>
            <a:ahLst/>
            <a:cxnLst/>
            <a:rect l="l" t="t" r="r" b="b"/>
            <a:pathLst>
              <a:path w="9780443" h="7959996">
                <a:moveTo>
                  <a:pt x="0" y="0"/>
                </a:moveTo>
                <a:lnTo>
                  <a:pt x="9780444" y="0"/>
                </a:lnTo>
                <a:lnTo>
                  <a:pt x="9780444" y="7959995"/>
                </a:lnTo>
                <a:lnTo>
                  <a:pt x="0" y="7959995"/>
                </a:lnTo>
                <a:lnTo>
                  <a:pt x="0" y="0"/>
                </a:lnTo>
                <a:close/>
              </a:path>
            </a:pathLst>
          </a:custGeom>
          <a:blipFill>
            <a:blip r:embed="rId4"/>
            <a:stretch>
              <a:fillRect/>
            </a:stretch>
          </a:blipFill>
        </p:spPr>
      </p:sp>
      <p:sp>
        <p:nvSpPr>
          <p:cNvPr id="8" name="TextBox 8"/>
          <p:cNvSpPr txBox="1"/>
          <p:nvPr/>
        </p:nvSpPr>
        <p:spPr>
          <a:xfrm>
            <a:off x="4084043" y="171014"/>
            <a:ext cx="10906831" cy="1477247"/>
          </a:xfrm>
          <a:prstGeom prst="rect">
            <a:avLst/>
          </a:prstGeom>
        </p:spPr>
        <p:txBody>
          <a:bodyPr lIns="0" tIns="0" rIns="0" bIns="0" rtlCol="0" anchor="t">
            <a:spAutoFit/>
          </a:bodyPr>
          <a:lstStyle/>
          <a:p>
            <a:pPr algn="l">
              <a:lnSpc>
                <a:spcPts val="10635"/>
              </a:lnSpc>
            </a:pPr>
            <a:r>
              <a:rPr lang="en-US" sz="8181">
                <a:solidFill>
                  <a:srgbClr val="FFFFFF"/>
                </a:solidFill>
                <a:latin typeface="The Seasons"/>
                <a:ea typeface="The Seasons"/>
                <a:cs typeface="The Seasons"/>
                <a:sym typeface="The Seasons"/>
              </a:rPr>
              <a:t>Currency Converter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8444"/>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3000"/>
            </a:blip>
            <a:stretch>
              <a:fillRect t="-64818" b="-151230"/>
            </a:stretch>
          </a:blipFill>
        </p:spPr>
      </p:sp>
      <p:grpSp>
        <p:nvGrpSpPr>
          <p:cNvPr id="4" name="Group 4"/>
          <p:cNvGrpSpPr/>
          <p:nvPr/>
        </p:nvGrpSpPr>
        <p:grpSpPr>
          <a:xfrm>
            <a:off x="11463434" y="8789099"/>
            <a:ext cx="3081034" cy="630272"/>
            <a:chOff x="0" y="0"/>
            <a:chExt cx="719876" cy="147261"/>
          </a:xfrm>
        </p:grpSpPr>
        <p:sp>
          <p:nvSpPr>
            <p:cNvPr id="5" name="Freeform 5"/>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gradFill rotWithShape="1">
              <a:gsLst>
                <a:gs pos="0">
                  <a:srgbClr val="10A5FF">
                    <a:alpha val="100000"/>
                  </a:srgbClr>
                </a:gs>
                <a:gs pos="100000">
                  <a:srgbClr val="041E4E">
                    <a:alpha val="100000"/>
                  </a:srgbClr>
                </a:gs>
              </a:gsLst>
              <a:lin ang="5400000"/>
            </a:gradFill>
          </p:spPr>
        </p:sp>
        <p:sp>
          <p:nvSpPr>
            <p:cNvPr id="6" name="TextBox 6"/>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Hrtivi Maheshwari</a:t>
              </a:r>
            </a:p>
          </p:txBody>
        </p:sp>
      </p:grpSp>
      <p:sp>
        <p:nvSpPr>
          <p:cNvPr id="7" name="Freeform 7"/>
          <p:cNvSpPr/>
          <p:nvPr/>
        </p:nvSpPr>
        <p:spPr>
          <a:xfrm>
            <a:off x="2219527" y="1648247"/>
            <a:ext cx="6375628" cy="8047933"/>
          </a:xfrm>
          <a:custGeom>
            <a:avLst/>
            <a:gdLst/>
            <a:ahLst/>
            <a:cxnLst/>
            <a:rect l="l" t="t" r="r" b="b"/>
            <a:pathLst>
              <a:path w="6375628" h="8047933">
                <a:moveTo>
                  <a:pt x="0" y="0"/>
                </a:moveTo>
                <a:lnTo>
                  <a:pt x="6375629" y="0"/>
                </a:lnTo>
                <a:lnTo>
                  <a:pt x="6375629" y="8047933"/>
                </a:lnTo>
                <a:lnTo>
                  <a:pt x="0" y="8047933"/>
                </a:lnTo>
                <a:lnTo>
                  <a:pt x="0" y="0"/>
                </a:lnTo>
                <a:close/>
              </a:path>
            </a:pathLst>
          </a:custGeom>
          <a:blipFill>
            <a:blip r:embed="rId4"/>
            <a:stretch>
              <a:fillRect r="-13285"/>
            </a:stretch>
          </a:blipFill>
          <a:ln w="28575" cap="sq">
            <a:solidFill>
              <a:srgbClr val="FFFFFF"/>
            </a:solidFill>
            <a:prstDash val="solid"/>
            <a:miter/>
          </a:ln>
        </p:spPr>
      </p:sp>
      <p:sp>
        <p:nvSpPr>
          <p:cNvPr id="8" name="Freeform 8"/>
          <p:cNvSpPr/>
          <p:nvPr/>
        </p:nvSpPr>
        <p:spPr>
          <a:xfrm>
            <a:off x="9144000" y="2906639"/>
            <a:ext cx="7719902" cy="5531148"/>
          </a:xfrm>
          <a:custGeom>
            <a:avLst/>
            <a:gdLst/>
            <a:ahLst/>
            <a:cxnLst/>
            <a:rect l="l" t="t" r="r" b="b"/>
            <a:pathLst>
              <a:path w="7719902" h="5531148">
                <a:moveTo>
                  <a:pt x="0" y="0"/>
                </a:moveTo>
                <a:lnTo>
                  <a:pt x="7719902" y="0"/>
                </a:lnTo>
                <a:lnTo>
                  <a:pt x="7719902" y="5531148"/>
                </a:lnTo>
                <a:lnTo>
                  <a:pt x="0" y="5531148"/>
                </a:lnTo>
                <a:lnTo>
                  <a:pt x="0" y="0"/>
                </a:lnTo>
                <a:close/>
              </a:path>
            </a:pathLst>
          </a:custGeom>
          <a:blipFill>
            <a:blip r:embed="rId5"/>
            <a:stretch>
              <a:fillRect l="-8998" r="-15178"/>
            </a:stretch>
          </a:blipFill>
          <a:ln w="28575" cap="sq">
            <a:solidFill>
              <a:srgbClr val="FFFFFF"/>
            </a:solidFill>
            <a:prstDash val="solid"/>
            <a:miter/>
          </a:ln>
        </p:spPr>
      </p:sp>
      <p:sp>
        <p:nvSpPr>
          <p:cNvPr id="9" name="TextBox 9"/>
          <p:cNvSpPr txBox="1"/>
          <p:nvPr/>
        </p:nvSpPr>
        <p:spPr>
          <a:xfrm>
            <a:off x="6707243" y="171000"/>
            <a:ext cx="4873515" cy="1477247"/>
          </a:xfrm>
          <a:prstGeom prst="rect">
            <a:avLst/>
          </a:prstGeom>
        </p:spPr>
        <p:txBody>
          <a:bodyPr lIns="0" tIns="0" rIns="0" bIns="0" rtlCol="0" anchor="t">
            <a:spAutoFit/>
          </a:bodyPr>
          <a:lstStyle/>
          <a:p>
            <a:pPr algn="l">
              <a:lnSpc>
                <a:spcPts val="10635"/>
              </a:lnSpc>
            </a:pPr>
            <a:r>
              <a:rPr lang="en-US" sz="8181">
                <a:solidFill>
                  <a:srgbClr val="FFFFFF"/>
                </a:solidFill>
                <a:latin typeface="Times New Roman"/>
                <a:ea typeface="Times New Roman"/>
                <a:cs typeface="Times New Roman"/>
                <a:sym typeface="Times New Roman"/>
              </a:rPr>
              <a:t>Calculator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8444"/>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4000"/>
            </a:blip>
            <a:stretch>
              <a:fillRect t="-64818" b="-151230"/>
            </a:stretch>
          </a:blipFill>
        </p:spPr>
      </p:sp>
      <p:sp>
        <p:nvSpPr>
          <p:cNvPr id="4" name="Freeform 4"/>
          <p:cNvSpPr/>
          <p:nvPr/>
        </p:nvSpPr>
        <p:spPr>
          <a:xfrm>
            <a:off x="3751895" y="1866929"/>
            <a:ext cx="5874154" cy="7943607"/>
          </a:xfrm>
          <a:custGeom>
            <a:avLst/>
            <a:gdLst/>
            <a:ahLst/>
            <a:cxnLst/>
            <a:rect l="l" t="t" r="r" b="b"/>
            <a:pathLst>
              <a:path w="5874154" h="7943607">
                <a:moveTo>
                  <a:pt x="0" y="0"/>
                </a:moveTo>
                <a:lnTo>
                  <a:pt x="5874154" y="0"/>
                </a:lnTo>
                <a:lnTo>
                  <a:pt x="5874154" y="7943607"/>
                </a:lnTo>
                <a:lnTo>
                  <a:pt x="0" y="7943607"/>
                </a:lnTo>
                <a:lnTo>
                  <a:pt x="0" y="0"/>
                </a:lnTo>
                <a:close/>
              </a:path>
            </a:pathLst>
          </a:custGeom>
          <a:blipFill>
            <a:blip r:embed="rId4"/>
            <a:stretch>
              <a:fillRect r="-5412"/>
            </a:stretch>
          </a:blipFill>
        </p:spPr>
      </p:sp>
      <p:sp>
        <p:nvSpPr>
          <p:cNvPr id="5" name="Freeform 5"/>
          <p:cNvSpPr/>
          <p:nvPr/>
        </p:nvSpPr>
        <p:spPr>
          <a:xfrm>
            <a:off x="10172505" y="2052102"/>
            <a:ext cx="3152572" cy="7974154"/>
          </a:xfrm>
          <a:custGeom>
            <a:avLst/>
            <a:gdLst/>
            <a:ahLst/>
            <a:cxnLst/>
            <a:rect l="l" t="t" r="r" b="b"/>
            <a:pathLst>
              <a:path w="3152572" h="7974154">
                <a:moveTo>
                  <a:pt x="0" y="0"/>
                </a:moveTo>
                <a:lnTo>
                  <a:pt x="3152572" y="0"/>
                </a:lnTo>
                <a:lnTo>
                  <a:pt x="3152572" y="7974153"/>
                </a:lnTo>
                <a:lnTo>
                  <a:pt x="0" y="7974153"/>
                </a:lnTo>
                <a:lnTo>
                  <a:pt x="0" y="0"/>
                </a:lnTo>
                <a:close/>
              </a:path>
            </a:pathLst>
          </a:custGeom>
          <a:blipFill>
            <a:blip r:embed="rId5"/>
            <a:stretch>
              <a:fillRect/>
            </a:stretch>
          </a:blipFill>
        </p:spPr>
      </p:sp>
      <p:sp>
        <p:nvSpPr>
          <p:cNvPr id="6" name="TextBox 6"/>
          <p:cNvSpPr txBox="1"/>
          <p:nvPr/>
        </p:nvSpPr>
        <p:spPr>
          <a:xfrm>
            <a:off x="5172889" y="171014"/>
            <a:ext cx="8906322" cy="1477247"/>
          </a:xfrm>
          <a:prstGeom prst="rect">
            <a:avLst/>
          </a:prstGeom>
        </p:spPr>
        <p:txBody>
          <a:bodyPr lIns="0" tIns="0" rIns="0" bIns="0" rtlCol="0" anchor="t">
            <a:spAutoFit/>
          </a:bodyPr>
          <a:lstStyle/>
          <a:p>
            <a:pPr algn="l">
              <a:lnSpc>
                <a:spcPts val="10635"/>
              </a:lnSpc>
            </a:pPr>
            <a:r>
              <a:rPr lang="en-US" sz="8181">
                <a:solidFill>
                  <a:srgbClr val="FFFFFF"/>
                </a:solidFill>
                <a:latin typeface="The Seasons"/>
                <a:ea typeface="The Seasons"/>
                <a:cs typeface="The Seasons"/>
                <a:sym typeface="The Seasons"/>
              </a:rPr>
              <a:t>Tic Tac Toe Game</a:t>
            </a:r>
          </a:p>
        </p:txBody>
      </p:sp>
      <p:grpSp>
        <p:nvGrpSpPr>
          <p:cNvPr id="7" name="Group 7"/>
          <p:cNvGrpSpPr/>
          <p:nvPr/>
        </p:nvGrpSpPr>
        <p:grpSpPr>
          <a:xfrm>
            <a:off x="14859549" y="9495400"/>
            <a:ext cx="3081034" cy="630272"/>
            <a:chOff x="0" y="0"/>
            <a:chExt cx="719876" cy="147261"/>
          </a:xfrm>
        </p:grpSpPr>
        <p:sp>
          <p:nvSpPr>
            <p:cNvPr id="8" name="Freeform 8"/>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gradFill rotWithShape="1">
              <a:gsLst>
                <a:gs pos="0">
                  <a:srgbClr val="10A5FF">
                    <a:alpha val="100000"/>
                  </a:srgbClr>
                </a:gs>
                <a:gs pos="100000">
                  <a:srgbClr val="041E4E">
                    <a:alpha val="100000"/>
                  </a:srgbClr>
                </a:gs>
              </a:gsLst>
              <a:lin ang="5400000"/>
            </a:gradFill>
          </p:spPr>
        </p:sp>
        <p:sp>
          <p:nvSpPr>
            <p:cNvPr id="9" name="TextBox 9"/>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Arshleen Kaur</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8444"/>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5000"/>
            </a:blip>
            <a:stretch>
              <a:fillRect t="-64818" b="-151230"/>
            </a:stretch>
          </a:blipFill>
        </p:spPr>
      </p:sp>
      <p:sp>
        <p:nvSpPr>
          <p:cNvPr id="4" name="Freeform 4"/>
          <p:cNvSpPr/>
          <p:nvPr/>
        </p:nvSpPr>
        <p:spPr>
          <a:xfrm>
            <a:off x="3253067" y="2660791"/>
            <a:ext cx="11781865" cy="5809775"/>
          </a:xfrm>
          <a:custGeom>
            <a:avLst/>
            <a:gdLst/>
            <a:ahLst/>
            <a:cxnLst/>
            <a:rect l="l" t="t" r="r" b="b"/>
            <a:pathLst>
              <a:path w="11781865" h="5809775">
                <a:moveTo>
                  <a:pt x="0" y="0"/>
                </a:moveTo>
                <a:lnTo>
                  <a:pt x="11781866" y="0"/>
                </a:lnTo>
                <a:lnTo>
                  <a:pt x="11781866" y="5809775"/>
                </a:lnTo>
                <a:lnTo>
                  <a:pt x="0" y="5809775"/>
                </a:lnTo>
                <a:lnTo>
                  <a:pt x="0" y="0"/>
                </a:lnTo>
                <a:close/>
              </a:path>
            </a:pathLst>
          </a:custGeom>
          <a:blipFill>
            <a:blip r:embed="rId4"/>
            <a:stretch>
              <a:fillRect r="-14032"/>
            </a:stretch>
          </a:blipFill>
        </p:spPr>
      </p:sp>
      <p:sp>
        <p:nvSpPr>
          <p:cNvPr id="5" name="TextBox 5"/>
          <p:cNvSpPr txBox="1"/>
          <p:nvPr/>
        </p:nvSpPr>
        <p:spPr>
          <a:xfrm>
            <a:off x="4279666" y="525885"/>
            <a:ext cx="9728669" cy="1465222"/>
          </a:xfrm>
          <a:prstGeom prst="rect">
            <a:avLst/>
          </a:prstGeom>
        </p:spPr>
        <p:txBody>
          <a:bodyPr lIns="0" tIns="0" rIns="0" bIns="0" rtlCol="0" anchor="t">
            <a:spAutoFit/>
          </a:bodyPr>
          <a:lstStyle/>
          <a:p>
            <a:pPr algn="just">
              <a:lnSpc>
                <a:spcPts val="10530"/>
              </a:lnSpc>
            </a:pPr>
            <a:r>
              <a:rPr lang="en-US" sz="8100">
                <a:solidFill>
                  <a:srgbClr val="FFFFFF"/>
                </a:solidFill>
                <a:latin typeface="The Seasons"/>
                <a:ea typeface="The Seasons"/>
                <a:cs typeface="The Seasons"/>
                <a:sym typeface="The Seasons"/>
              </a:rPr>
              <a:t>Password Generator</a:t>
            </a:r>
          </a:p>
        </p:txBody>
      </p:sp>
      <p:grpSp>
        <p:nvGrpSpPr>
          <p:cNvPr id="6" name="Group 6"/>
          <p:cNvGrpSpPr/>
          <p:nvPr/>
        </p:nvGrpSpPr>
        <p:grpSpPr>
          <a:xfrm>
            <a:off x="7746656" y="8880141"/>
            <a:ext cx="2794688" cy="824304"/>
            <a:chOff x="0" y="0"/>
            <a:chExt cx="652972" cy="192597"/>
          </a:xfrm>
        </p:grpSpPr>
        <p:sp>
          <p:nvSpPr>
            <p:cNvPr id="7" name="Freeform 7"/>
            <p:cNvSpPr/>
            <p:nvPr/>
          </p:nvSpPr>
          <p:spPr>
            <a:xfrm>
              <a:off x="0" y="0"/>
              <a:ext cx="652972" cy="192597"/>
            </a:xfrm>
            <a:custGeom>
              <a:avLst/>
              <a:gdLst/>
              <a:ahLst/>
              <a:cxnLst/>
              <a:rect l="l" t="t" r="r" b="b"/>
              <a:pathLst>
                <a:path w="652972" h="192597">
                  <a:moveTo>
                    <a:pt x="52634" y="0"/>
                  </a:moveTo>
                  <a:lnTo>
                    <a:pt x="600338" y="0"/>
                  </a:lnTo>
                  <a:cubicBezTo>
                    <a:pt x="629407" y="0"/>
                    <a:pt x="652972" y="23565"/>
                    <a:pt x="652972" y="52634"/>
                  </a:cubicBezTo>
                  <a:lnTo>
                    <a:pt x="652972" y="139962"/>
                  </a:lnTo>
                  <a:cubicBezTo>
                    <a:pt x="652972" y="169031"/>
                    <a:pt x="629407" y="192597"/>
                    <a:pt x="600338" y="192597"/>
                  </a:cubicBezTo>
                  <a:lnTo>
                    <a:pt x="52634" y="192597"/>
                  </a:lnTo>
                  <a:cubicBezTo>
                    <a:pt x="23565" y="192597"/>
                    <a:pt x="0" y="169031"/>
                    <a:pt x="0" y="139962"/>
                  </a:cubicBezTo>
                  <a:lnTo>
                    <a:pt x="0" y="52634"/>
                  </a:lnTo>
                  <a:cubicBezTo>
                    <a:pt x="0" y="23565"/>
                    <a:pt x="23565" y="0"/>
                    <a:pt x="52634" y="0"/>
                  </a:cubicBezTo>
                  <a:close/>
                </a:path>
              </a:pathLst>
            </a:custGeom>
            <a:gradFill rotWithShape="1">
              <a:gsLst>
                <a:gs pos="0">
                  <a:srgbClr val="10A5FF">
                    <a:alpha val="100000"/>
                  </a:srgbClr>
                </a:gs>
                <a:gs pos="100000">
                  <a:srgbClr val="041E4E">
                    <a:alpha val="100000"/>
                  </a:srgbClr>
                </a:gs>
              </a:gsLst>
              <a:lin ang="5400000"/>
            </a:gradFill>
          </p:spPr>
        </p:sp>
        <p:sp>
          <p:nvSpPr>
            <p:cNvPr id="8" name="TextBox 8"/>
            <p:cNvSpPr txBox="1"/>
            <p:nvPr/>
          </p:nvSpPr>
          <p:spPr>
            <a:xfrm>
              <a:off x="0" y="-19050"/>
              <a:ext cx="652972" cy="211647"/>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Vansh Chandna</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Freeform 3"/>
          <p:cNvSpPr/>
          <p:nvPr/>
        </p:nvSpPr>
        <p:spPr>
          <a:xfrm>
            <a:off x="0" y="-1103914"/>
            <a:ext cx="5996367" cy="3925569"/>
          </a:xfrm>
          <a:custGeom>
            <a:avLst/>
            <a:gdLst/>
            <a:ahLst/>
            <a:cxnLst/>
            <a:rect l="l" t="t" r="r" b="b"/>
            <a:pathLst>
              <a:path w="5996367" h="3925569">
                <a:moveTo>
                  <a:pt x="0" y="0"/>
                </a:moveTo>
                <a:lnTo>
                  <a:pt x="5996367" y="0"/>
                </a:lnTo>
                <a:lnTo>
                  <a:pt x="5996367" y="3925569"/>
                </a:lnTo>
                <a:lnTo>
                  <a:pt x="0" y="3925569"/>
                </a:lnTo>
                <a:lnTo>
                  <a:pt x="0" y="0"/>
                </a:lnTo>
                <a:close/>
              </a:path>
            </a:pathLst>
          </a:custGeom>
          <a:blipFill>
            <a:blip r:embed="rId3"/>
            <a:stretch>
              <a:fillRect r="-92478" b="-92946"/>
            </a:stretch>
          </a:blipFill>
        </p:spPr>
      </p:sp>
      <p:sp>
        <p:nvSpPr>
          <p:cNvPr id="4" name="TextBox 4"/>
          <p:cNvSpPr txBox="1"/>
          <p:nvPr/>
        </p:nvSpPr>
        <p:spPr>
          <a:xfrm>
            <a:off x="1028700" y="2595648"/>
            <a:ext cx="16720659" cy="6418671"/>
          </a:xfrm>
          <a:prstGeom prst="rect">
            <a:avLst/>
          </a:prstGeom>
        </p:spPr>
        <p:txBody>
          <a:bodyPr lIns="0" tIns="0" rIns="0" bIns="0" rtlCol="0" anchor="t">
            <a:spAutoFit/>
          </a:bodyPr>
          <a:lstStyle/>
          <a:p>
            <a:pPr marL="852134" lvl="1" indent="-426067" algn="l">
              <a:lnSpc>
                <a:spcPts val="6275"/>
              </a:lnSpc>
              <a:buFont typeface="Arial"/>
              <a:buChar char="•"/>
            </a:pPr>
            <a:r>
              <a:rPr lang="en-US" sz="3946" b="1" spc="165">
                <a:solidFill>
                  <a:srgbClr val="FFFFFF"/>
                </a:solidFill>
                <a:latin typeface="The Seasons Bold"/>
                <a:ea typeface="The Seasons Bold"/>
                <a:cs typeface="The Seasons Bold"/>
                <a:sym typeface="The Seasons Bold"/>
              </a:rPr>
              <a:t>It stands for Numerical Python</a:t>
            </a:r>
          </a:p>
          <a:p>
            <a:pPr marL="852134" lvl="1" indent="-426067" algn="l">
              <a:lnSpc>
                <a:spcPts val="6275"/>
              </a:lnSpc>
              <a:buFont typeface="Arial"/>
              <a:buChar char="•"/>
            </a:pPr>
            <a:r>
              <a:rPr lang="en-US" sz="3946" b="1" spc="165">
                <a:solidFill>
                  <a:srgbClr val="FFFFFF"/>
                </a:solidFill>
                <a:latin typeface="The Seasons Bold"/>
                <a:ea typeface="The Seasons Bold"/>
                <a:cs typeface="The Seasons Bold"/>
                <a:sym typeface="The Seasons Bold"/>
              </a:rPr>
              <a:t>It deals with Array</a:t>
            </a:r>
          </a:p>
          <a:p>
            <a:pPr marL="852134" lvl="1" indent="-426067" algn="l">
              <a:lnSpc>
                <a:spcPts val="6275"/>
              </a:lnSpc>
              <a:buFont typeface="Arial"/>
              <a:buChar char="•"/>
            </a:pPr>
            <a:r>
              <a:rPr lang="en-US" sz="3946" b="1" spc="165">
                <a:solidFill>
                  <a:srgbClr val="FFFFFF"/>
                </a:solidFill>
                <a:latin typeface="The Seasons Bold"/>
                <a:ea typeface="The Seasons Bold"/>
                <a:cs typeface="The Seasons Bold"/>
                <a:sym typeface="The Seasons Bold"/>
              </a:rPr>
              <a:t>Array is a </a:t>
            </a:r>
            <a:r>
              <a:rPr lang="en-US" sz="3946" b="1" u="none" strike="noStrike" spc="165">
                <a:solidFill>
                  <a:srgbClr val="FFFFFF"/>
                </a:solidFill>
                <a:latin typeface="The Seasons Bold"/>
                <a:ea typeface="The Seasons Bold"/>
                <a:cs typeface="The Seasons Bold"/>
                <a:sym typeface="The Seasons Bold"/>
              </a:rPr>
              <a:t>rectangular matrix which is made of rows and columns </a:t>
            </a:r>
          </a:p>
          <a:p>
            <a:pPr marL="852134" lvl="1" indent="-426067" algn="l">
              <a:lnSpc>
                <a:spcPts val="6275"/>
              </a:lnSpc>
              <a:buFont typeface="Arial"/>
              <a:buChar char="•"/>
            </a:pPr>
            <a:r>
              <a:rPr lang="en-US" sz="3946" b="1" u="none" strike="noStrike" spc="165">
                <a:solidFill>
                  <a:srgbClr val="FFFFFF"/>
                </a:solidFill>
                <a:latin typeface="The Seasons Bold"/>
                <a:ea typeface="The Seasons Bold"/>
                <a:cs typeface="The Seasons Bold"/>
                <a:sym typeface="The Seasons Bold"/>
              </a:rPr>
              <a:t>We can do Slicing and indexing in array.</a:t>
            </a:r>
          </a:p>
          <a:p>
            <a:pPr marL="852134" lvl="1" indent="-426067" algn="l">
              <a:lnSpc>
                <a:spcPts val="6275"/>
              </a:lnSpc>
              <a:buFont typeface="Arial"/>
              <a:buChar char="•"/>
            </a:pPr>
            <a:r>
              <a:rPr lang="en-US" sz="3946" b="1" u="none" strike="noStrike" spc="165">
                <a:solidFill>
                  <a:srgbClr val="FFFFFF"/>
                </a:solidFill>
                <a:latin typeface="The Seasons Bold"/>
                <a:ea typeface="The Seasons Bold"/>
                <a:cs typeface="The Seasons Bold"/>
                <a:sym typeface="The Seasons Bold"/>
              </a:rPr>
              <a:t>It has various powerfull functions Various methods are available</a:t>
            </a:r>
          </a:p>
          <a:p>
            <a:pPr marL="852134" lvl="1" indent="-426067" algn="l">
              <a:lnSpc>
                <a:spcPts val="6275"/>
              </a:lnSpc>
              <a:buFont typeface="Arial"/>
              <a:buChar char="•"/>
            </a:pPr>
            <a:r>
              <a:rPr lang="en-US" sz="3946" b="1" u="none" strike="noStrike" spc="165">
                <a:solidFill>
                  <a:srgbClr val="FFFFFF"/>
                </a:solidFill>
                <a:latin typeface="The Seasons Bold"/>
                <a:ea typeface="The Seasons Bold"/>
                <a:cs typeface="The Seasons Bold"/>
                <a:sym typeface="The Seasons Bold"/>
              </a:rPr>
              <a:t>It is better than list.</a:t>
            </a:r>
          </a:p>
          <a:p>
            <a:pPr marL="852134" lvl="1" indent="-426067" algn="l">
              <a:lnSpc>
                <a:spcPts val="6275"/>
              </a:lnSpc>
              <a:buFont typeface="Arial"/>
              <a:buChar char="•"/>
            </a:pPr>
            <a:r>
              <a:rPr lang="en-US" sz="3946" b="1" u="none" strike="noStrike" spc="165">
                <a:solidFill>
                  <a:srgbClr val="FFFFFF"/>
                </a:solidFill>
                <a:latin typeface="The Seasons Bold"/>
                <a:ea typeface="The Seasons Bold"/>
                <a:cs typeface="The Seasons Bold"/>
                <a:sym typeface="The Seasons Bold"/>
              </a:rPr>
              <a:t>It consist of same data typedata Manipulation and data generation.</a:t>
            </a:r>
          </a:p>
        </p:txBody>
      </p:sp>
      <p:sp>
        <p:nvSpPr>
          <p:cNvPr id="5" name="Freeform 5"/>
          <p:cNvSpPr/>
          <p:nvPr/>
        </p:nvSpPr>
        <p:spPr>
          <a:xfrm>
            <a:off x="13596058" y="6646226"/>
            <a:ext cx="6042208" cy="4736186"/>
          </a:xfrm>
          <a:custGeom>
            <a:avLst/>
            <a:gdLst/>
            <a:ahLst/>
            <a:cxnLst/>
            <a:rect l="l" t="t" r="r" b="b"/>
            <a:pathLst>
              <a:path w="6042208" h="4736186">
                <a:moveTo>
                  <a:pt x="0" y="0"/>
                </a:moveTo>
                <a:lnTo>
                  <a:pt x="6042208" y="0"/>
                </a:lnTo>
                <a:lnTo>
                  <a:pt x="6042208" y="4736186"/>
                </a:lnTo>
                <a:lnTo>
                  <a:pt x="0" y="4736186"/>
                </a:lnTo>
                <a:lnTo>
                  <a:pt x="0" y="0"/>
                </a:lnTo>
                <a:close/>
              </a:path>
            </a:pathLst>
          </a:custGeom>
          <a:blipFill>
            <a:blip r:embed="rId3"/>
            <a:stretch>
              <a:fillRect l="-86358" t="-46864" r="-4751" b="-13135"/>
            </a:stretch>
          </a:blipFill>
        </p:spPr>
      </p:sp>
      <p:sp>
        <p:nvSpPr>
          <p:cNvPr id="6" name="TextBox 6"/>
          <p:cNvSpPr txBox="1"/>
          <p:nvPr/>
        </p:nvSpPr>
        <p:spPr>
          <a:xfrm>
            <a:off x="6871811" y="781050"/>
            <a:ext cx="4544378" cy="1566308"/>
          </a:xfrm>
          <a:prstGeom prst="rect">
            <a:avLst/>
          </a:prstGeom>
        </p:spPr>
        <p:txBody>
          <a:bodyPr lIns="0" tIns="0" rIns="0" bIns="0" rtlCol="0" anchor="t">
            <a:spAutoFit/>
          </a:bodyPr>
          <a:lstStyle/>
          <a:p>
            <a:pPr algn="ctr">
              <a:lnSpc>
                <a:spcPts val="11269"/>
              </a:lnSpc>
              <a:spcBef>
                <a:spcPct val="0"/>
              </a:spcBef>
            </a:pPr>
            <a:r>
              <a:rPr lang="en-US" sz="8668" b="1" spc="364">
                <a:solidFill>
                  <a:srgbClr val="FFFFFF"/>
                </a:solidFill>
                <a:latin typeface="Times New Roman Bold"/>
                <a:ea typeface="Times New Roman Bold"/>
                <a:cs typeface="Times New Roman Bold"/>
                <a:sym typeface="Times New Roman Bold"/>
              </a:rPr>
              <a:t>NUMPY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7262039" y="121721"/>
            <a:ext cx="4167961" cy="1347420"/>
          </a:xfrm>
          <a:prstGeom prst="rect">
            <a:avLst/>
          </a:prstGeom>
        </p:spPr>
        <p:txBody>
          <a:bodyPr wrap="square" lIns="0" tIns="0" rIns="0" bIns="0" rtlCol="0" anchor="t">
            <a:spAutoFit/>
          </a:bodyPr>
          <a:lstStyle/>
          <a:p>
            <a:pPr algn="ctr">
              <a:lnSpc>
                <a:spcPts val="11269"/>
              </a:lnSpc>
              <a:spcBef>
                <a:spcPct val="0"/>
              </a:spcBef>
            </a:pPr>
            <a:r>
              <a:rPr lang="en-US" sz="8668" b="1" spc="364" dirty="0">
                <a:solidFill>
                  <a:srgbClr val="FFFFFF"/>
                </a:solidFill>
                <a:latin typeface="Times New Roman Bold"/>
                <a:ea typeface="Times New Roman Bold"/>
                <a:cs typeface="Times New Roman Bold"/>
                <a:sym typeface="Times New Roman Bold"/>
              </a:rPr>
              <a:t>NumPy</a:t>
            </a:r>
          </a:p>
        </p:txBody>
      </p:sp>
      <p:sp>
        <p:nvSpPr>
          <p:cNvPr id="4" name="TextBox 4"/>
          <p:cNvSpPr txBox="1"/>
          <p:nvPr/>
        </p:nvSpPr>
        <p:spPr>
          <a:xfrm>
            <a:off x="3393310" y="1586672"/>
            <a:ext cx="2702690" cy="1347420"/>
          </a:xfrm>
          <a:prstGeom prst="rect">
            <a:avLst/>
          </a:prstGeom>
        </p:spPr>
        <p:txBody>
          <a:bodyPr wrap="square" lIns="0" tIns="0" rIns="0" bIns="0" rtlCol="0" anchor="t">
            <a:spAutoFit/>
          </a:bodyPr>
          <a:lstStyle/>
          <a:p>
            <a:pPr algn="ctr">
              <a:lnSpc>
                <a:spcPts val="11269"/>
              </a:lnSpc>
              <a:spcBef>
                <a:spcPct val="0"/>
              </a:spcBef>
            </a:pPr>
            <a:r>
              <a:rPr lang="en-US" sz="8668" b="1" spc="364" dirty="0">
                <a:solidFill>
                  <a:srgbClr val="FFFFFF"/>
                </a:solidFill>
                <a:latin typeface="Times New Roman Bold"/>
                <a:ea typeface="Times New Roman Bold"/>
                <a:cs typeface="Times New Roman Bold"/>
                <a:sym typeface="Times New Roman Bold"/>
              </a:rPr>
              <a:t>Pros</a:t>
            </a:r>
          </a:p>
        </p:txBody>
      </p:sp>
      <p:sp>
        <p:nvSpPr>
          <p:cNvPr id="5" name="TextBox 5"/>
          <p:cNvSpPr txBox="1"/>
          <p:nvPr/>
        </p:nvSpPr>
        <p:spPr>
          <a:xfrm>
            <a:off x="11994892" y="1440379"/>
            <a:ext cx="3245108" cy="1347420"/>
          </a:xfrm>
          <a:prstGeom prst="rect">
            <a:avLst/>
          </a:prstGeom>
        </p:spPr>
        <p:txBody>
          <a:bodyPr wrap="square" lIns="0" tIns="0" rIns="0" bIns="0" rtlCol="0" anchor="t">
            <a:spAutoFit/>
          </a:bodyPr>
          <a:lstStyle/>
          <a:p>
            <a:pPr algn="ctr">
              <a:lnSpc>
                <a:spcPts val="11269"/>
              </a:lnSpc>
              <a:spcBef>
                <a:spcPct val="0"/>
              </a:spcBef>
            </a:pPr>
            <a:r>
              <a:rPr lang="en-US" sz="8668" b="1" spc="364" dirty="0">
                <a:solidFill>
                  <a:srgbClr val="FFFFFF"/>
                </a:solidFill>
                <a:latin typeface="Times New Roman Bold"/>
                <a:ea typeface="Times New Roman Bold"/>
                <a:cs typeface="Times New Roman Bold"/>
                <a:sym typeface="Times New Roman Bold"/>
              </a:rPr>
              <a:t>Cons</a:t>
            </a:r>
          </a:p>
        </p:txBody>
      </p:sp>
      <p:sp>
        <p:nvSpPr>
          <p:cNvPr id="6" name="TextBox 6"/>
          <p:cNvSpPr txBox="1"/>
          <p:nvPr/>
        </p:nvSpPr>
        <p:spPr>
          <a:xfrm>
            <a:off x="1683096" y="3353752"/>
            <a:ext cx="6574750" cy="4556674"/>
          </a:xfrm>
          <a:prstGeom prst="rect">
            <a:avLst/>
          </a:prstGeom>
        </p:spPr>
        <p:txBody>
          <a:bodyPr lIns="0" tIns="0" rIns="0" bIns="0" rtlCol="0" anchor="t">
            <a:spAutoFit/>
          </a:bodyPr>
          <a:lstStyle/>
          <a:p>
            <a:pPr marL="971906" lvl="1" indent="-485953" algn="l">
              <a:lnSpc>
                <a:spcPts val="7247"/>
              </a:lnSpc>
              <a:buFont typeface="Arial"/>
              <a:buChar char="•"/>
            </a:pPr>
            <a:r>
              <a:rPr lang="en-US" sz="4501" spc="189">
                <a:solidFill>
                  <a:srgbClr val="FFFFFF"/>
                </a:solidFill>
                <a:latin typeface="Poppins"/>
                <a:ea typeface="Poppins"/>
                <a:cs typeface="Poppins"/>
                <a:sym typeface="Poppins"/>
              </a:rPr>
              <a:t>Fast Performance </a:t>
            </a:r>
          </a:p>
          <a:p>
            <a:pPr marL="971906" lvl="1" indent="-485953" algn="l">
              <a:lnSpc>
                <a:spcPts val="7247"/>
              </a:lnSpc>
              <a:buFont typeface="Arial"/>
              <a:buChar char="•"/>
            </a:pPr>
            <a:r>
              <a:rPr lang="en-US" sz="4501" spc="189">
                <a:solidFill>
                  <a:srgbClr val="FFFFFF"/>
                </a:solidFill>
                <a:latin typeface="Poppins"/>
                <a:ea typeface="Poppins"/>
                <a:cs typeface="Poppins"/>
                <a:sym typeface="Poppins"/>
              </a:rPr>
              <a:t>Memory Efficient </a:t>
            </a:r>
          </a:p>
          <a:p>
            <a:pPr marL="971906" lvl="1" indent="-485953" algn="l">
              <a:lnSpc>
                <a:spcPts val="7247"/>
              </a:lnSpc>
              <a:buFont typeface="Arial"/>
              <a:buChar char="•"/>
            </a:pPr>
            <a:r>
              <a:rPr lang="en-US" sz="4501" spc="189">
                <a:solidFill>
                  <a:srgbClr val="FFFFFF"/>
                </a:solidFill>
                <a:latin typeface="Poppins"/>
                <a:ea typeface="Poppins"/>
                <a:cs typeface="Poppins"/>
                <a:sym typeface="Poppins"/>
              </a:rPr>
              <a:t>Powerful N-D</a:t>
            </a:r>
          </a:p>
          <a:p>
            <a:pPr marL="971906" lvl="1" indent="-485953" algn="l">
              <a:lnSpc>
                <a:spcPts val="7247"/>
              </a:lnSpc>
              <a:buFont typeface="Arial"/>
              <a:buChar char="•"/>
            </a:pPr>
            <a:r>
              <a:rPr lang="en-US" sz="4501" spc="189">
                <a:solidFill>
                  <a:srgbClr val="FFFFFF"/>
                </a:solidFill>
                <a:latin typeface="Poppins"/>
                <a:ea typeface="Poppins"/>
                <a:cs typeface="Poppins"/>
                <a:sym typeface="Poppins"/>
              </a:rPr>
              <a:t>Interoperable </a:t>
            </a:r>
          </a:p>
          <a:p>
            <a:pPr marL="971906" lvl="1" indent="-485953" algn="l">
              <a:lnSpc>
                <a:spcPts val="7247"/>
              </a:lnSpc>
              <a:buFont typeface="Arial"/>
              <a:buChar char="•"/>
            </a:pPr>
            <a:r>
              <a:rPr lang="en-US" sz="4501" spc="189">
                <a:solidFill>
                  <a:srgbClr val="FFFFFF"/>
                </a:solidFill>
                <a:latin typeface="Poppins"/>
                <a:ea typeface="Poppins"/>
                <a:cs typeface="Poppins"/>
                <a:sym typeface="Poppins"/>
              </a:rPr>
              <a:t>Open Source</a:t>
            </a:r>
          </a:p>
        </p:txBody>
      </p:sp>
      <p:sp>
        <p:nvSpPr>
          <p:cNvPr id="7" name="TextBox 7"/>
          <p:cNvSpPr txBox="1"/>
          <p:nvPr/>
        </p:nvSpPr>
        <p:spPr>
          <a:xfrm>
            <a:off x="9729050" y="2972005"/>
            <a:ext cx="8203049" cy="5519995"/>
          </a:xfrm>
          <a:prstGeom prst="rect">
            <a:avLst/>
          </a:prstGeom>
        </p:spPr>
        <p:txBody>
          <a:bodyPr lIns="0" tIns="0" rIns="0" bIns="0" rtlCol="0" anchor="t">
            <a:spAutoFit/>
          </a:bodyPr>
          <a:lstStyle/>
          <a:p>
            <a:pPr marL="850024" lvl="1" indent="-425012" algn="l">
              <a:lnSpc>
                <a:spcPts val="6260"/>
              </a:lnSpc>
              <a:buFont typeface="Arial"/>
              <a:buChar char="•"/>
            </a:pPr>
            <a:r>
              <a:rPr lang="en-US" sz="3937" spc="165">
                <a:solidFill>
                  <a:srgbClr val="FFFFFF"/>
                </a:solidFill>
                <a:latin typeface="Poppins"/>
                <a:ea typeface="Poppins"/>
                <a:cs typeface="Poppins"/>
                <a:sym typeface="Poppins"/>
              </a:rPr>
              <a:t>Not Flexible </a:t>
            </a:r>
          </a:p>
          <a:p>
            <a:pPr marL="850024" lvl="1" indent="-425012" algn="l">
              <a:lnSpc>
                <a:spcPts val="6260"/>
              </a:lnSpc>
              <a:buFont typeface="Arial"/>
              <a:buChar char="•"/>
            </a:pPr>
            <a:r>
              <a:rPr lang="en-US" sz="3937" spc="165">
                <a:solidFill>
                  <a:srgbClr val="FFFFFF"/>
                </a:solidFill>
                <a:latin typeface="Poppins"/>
                <a:ea typeface="Poppins"/>
                <a:cs typeface="Poppins"/>
                <a:sym typeface="Poppins"/>
              </a:rPr>
              <a:t>Debugging </a:t>
            </a:r>
          </a:p>
          <a:p>
            <a:pPr marL="850024" lvl="1" indent="-425012" algn="l">
              <a:lnSpc>
                <a:spcPts val="6260"/>
              </a:lnSpc>
              <a:buFont typeface="Arial"/>
              <a:buChar char="•"/>
            </a:pPr>
            <a:r>
              <a:rPr lang="en-US" sz="3937" spc="165">
                <a:solidFill>
                  <a:srgbClr val="FFFFFF"/>
                </a:solidFill>
                <a:latin typeface="Poppins"/>
                <a:ea typeface="Poppins"/>
                <a:cs typeface="Poppins"/>
                <a:sym typeface="Poppins"/>
              </a:rPr>
              <a:t>Requires External Installation </a:t>
            </a:r>
          </a:p>
          <a:p>
            <a:pPr marL="850024" lvl="1" indent="-425012" algn="l">
              <a:lnSpc>
                <a:spcPts val="6260"/>
              </a:lnSpc>
              <a:buFont typeface="Arial"/>
              <a:buChar char="•"/>
            </a:pPr>
            <a:r>
              <a:rPr lang="en-US" sz="3937" spc="165">
                <a:solidFill>
                  <a:srgbClr val="FFFFFF"/>
                </a:solidFill>
                <a:latin typeface="Poppins"/>
                <a:ea typeface="Poppins"/>
                <a:cs typeface="Poppins"/>
                <a:sym typeface="Poppins"/>
              </a:rPr>
              <a:t>Less Useful for Small Tasks </a:t>
            </a:r>
          </a:p>
          <a:p>
            <a:pPr marL="850024" lvl="1" indent="-425012" algn="l">
              <a:lnSpc>
                <a:spcPts val="6260"/>
              </a:lnSpc>
              <a:buFont typeface="Arial"/>
              <a:buChar char="•"/>
            </a:pPr>
            <a:r>
              <a:rPr lang="en-US" sz="3937" spc="165">
                <a:solidFill>
                  <a:srgbClr val="FFFFFF"/>
                </a:solidFill>
                <a:latin typeface="Poppins"/>
                <a:ea typeface="Poppins"/>
                <a:cs typeface="Poppins"/>
                <a:sym typeface="Poppins"/>
              </a:rPr>
              <a:t>Cannot Handle Complex Data Structures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grpSp>
        <p:nvGrpSpPr>
          <p:cNvPr id="3" name="Group 3"/>
          <p:cNvGrpSpPr/>
          <p:nvPr/>
        </p:nvGrpSpPr>
        <p:grpSpPr>
          <a:xfrm>
            <a:off x="5592771" y="3562304"/>
            <a:ext cx="3081034" cy="630272"/>
            <a:chOff x="0" y="0"/>
            <a:chExt cx="719876" cy="147261"/>
          </a:xfrm>
        </p:grpSpPr>
        <p:sp>
          <p:nvSpPr>
            <p:cNvPr id="4" name="Freeform 4"/>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gradFill rotWithShape="1">
              <a:gsLst>
                <a:gs pos="0">
                  <a:srgbClr val="10A5FF">
                    <a:alpha val="100000"/>
                  </a:srgbClr>
                </a:gs>
                <a:gs pos="100000">
                  <a:srgbClr val="041E4E">
                    <a:alpha val="100000"/>
                  </a:srgbClr>
                </a:gs>
              </a:gsLst>
              <a:lin ang="5400000"/>
            </a:gradFill>
          </p:spPr>
        </p:sp>
        <p:sp>
          <p:nvSpPr>
            <p:cNvPr id="5" name="TextBox 5"/>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Arshleen Kaur</a:t>
              </a:r>
            </a:p>
          </p:txBody>
        </p:sp>
      </p:grpSp>
      <p:sp>
        <p:nvSpPr>
          <p:cNvPr id="6" name="Freeform 6"/>
          <p:cNvSpPr/>
          <p:nvPr/>
        </p:nvSpPr>
        <p:spPr>
          <a:xfrm>
            <a:off x="1028700" y="1904222"/>
            <a:ext cx="4083449" cy="4011989"/>
          </a:xfrm>
          <a:custGeom>
            <a:avLst/>
            <a:gdLst/>
            <a:ahLst/>
            <a:cxnLst/>
            <a:rect l="l" t="t" r="r" b="b"/>
            <a:pathLst>
              <a:path w="4083449" h="4011989">
                <a:moveTo>
                  <a:pt x="0" y="0"/>
                </a:moveTo>
                <a:lnTo>
                  <a:pt x="4083449" y="0"/>
                </a:lnTo>
                <a:lnTo>
                  <a:pt x="4083449" y="4011989"/>
                </a:lnTo>
                <a:lnTo>
                  <a:pt x="0" y="4011989"/>
                </a:lnTo>
                <a:lnTo>
                  <a:pt x="0" y="0"/>
                </a:lnTo>
                <a:close/>
              </a:path>
            </a:pathLst>
          </a:custGeom>
          <a:blipFill>
            <a:blip r:embed="rId3"/>
            <a:stretch>
              <a:fillRect/>
            </a:stretch>
          </a:blipFill>
        </p:spPr>
      </p:sp>
      <p:sp>
        <p:nvSpPr>
          <p:cNvPr id="7" name="TextBox 7"/>
          <p:cNvSpPr txBox="1"/>
          <p:nvPr/>
        </p:nvSpPr>
        <p:spPr>
          <a:xfrm>
            <a:off x="2818736" y="408833"/>
            <a:ext cx="13333650" cy="1495389"/>
          </a:xfrm>
          <a:prstGeom prst="rect">
            <a:avLst/>
          </a:prstGeom>
        </p:spPr>
        <p:txBody>
          <a:bodyPr lIns="0" tIns="0" rIns="0" bIns="0" rtlCol="0" anchor="t">
            <a:spAutoFit/>
          </a:bodyPr>
          <a:lstStyle/>
          <a:p>
            <a:pPr algn="ctr">
              <a:lnSpc>
                <a:spcPts val="10728"/>
              </a:lnSpc>
            </a:pPr>
            <a:r>
              <a:rPr lang="en-US" sz="8252" b="1">
                <a:solidFill>
                  <a:srgbClr val="FFFFFF"/>
                </a:solidFill>
                <a:latin typeface="Times New Roman Bold"/>
                <a:ea typeface="Times New Roman Bold"/>
                <a:cs typeface="Times New Roman Bold"/>
                <a:sym typeface="Times New Roman Bold"/>
              </a:rPr>
              <a:t>Numpy Mini Projects</a:t>
            </a:r>
          </a:p>
        </p:txBody>
      </p:sp>
      <p:sp>
        <p:nvSpPr>
          <p:cNvPr id="8" name="Freeform 8"/>
          <p:cNvSpPr/>
          <p:nvPr/>
        </p:nvSpPr>
        <p:spPr>
          <a:xfrm>
            <a:off x="9401021" y="1904222"/>
            <a:ext cx="5106158" cy="3316163"/>
          </a:xfrm>
          <a:custGeom>
            <a:avLst/>
            <a:gdLst/>
            <a:ahLst/>
            <a:cxnLst/>
            <a:rect l="l" t="t" r="r" b="b"/>
            <a:pathLst>
              <a:path w="5106158" h="3316163">
                <a:moveTo>
                  <a:pt x="0" y="0"/>
                </a:moveTo>
                <a:lnTo>
                  <a:pt x="5106158" y="0"/>
                </a:lnTo>
                <a:lnTo>
                  <a:pt x="5106158" y="3316164"/>
                </a:lnTo>
                <a:lnTo>
                  <a:pt x="0" y="3316164"/>
                </a:lnTo>
                <a:lnTo>
                  <a:pt x="0" y="0"/>
                </a:lnTo>
                <a:close/>
              </a:path>
            </a:pathLst>
          </a:custGeom>
          <a:blipFill>
            <a:blip r:embed="rId4"/>
            <a:stretch>
              <a:fillRect l="-247" r="-247"/>
            </a:stretch>
          </a:blipFill>
        </p:spPr>
      </p:sp>
      <p:sp>
        <p:nvSpPr>
          <p:cNvPr id="9" name="Freeform 9"/>
          <p:cNvSpPr/>
          <p:nvPr/>
        </p:nvSpPr>
        <p:spPr>
          <a:xfrm>
            <a:off x="640914" y="6161897"/>
            <a:ext cx="4859022" cy="3706155"/>
          </a:xfrm>
          <a:custGeom>
            <a:avLst/>
            <a:gdLst/>
            <a:ahLst/>
            <a:cxnLst/>
            <a:rect l="l" t="t" r="r" b="b"/>
            <a:pathLst>
              <a:path w="4859022" h="3706155">
                <a:moveTo>
                  <a:pt x="0" y="0"/>
                </a:moveTo>
                <a:lnTo>
                  <a:pt x="4859022" y="0"/>
                </a:lnTo>
                <a:lnTo>
                  <a:pt x="4859022" y="3706154"/>
                </a:lnTo>
                <a:lnTo>
                  <a:pt x="0" y="3706154"/>
                </a:lnTo>
                <a:lnTo>
                  <a:pt x="0" y="0"/>
                </a:lnTo>
                <a:close/>
              </a:path>
            </a:pathLst>
          </a:custGeom>
          <a:blipFill>
            <a:blip r:embed="rId5"/>
            <a:stretch>
              <a:fillRect l="-2637" t="-1811" r="-3971" b="-3559"/>
            </a:stretch>
          </a:blipFill>
        </p:spPr>
      </p:sp>
      <p:sp>
        <p:nvSpPr>
          <p:cNvPr id="10" name="Freeform 10"/>
          <p:cNvSpPr/>
          <p:nvPr/>
        </p:nvSpPr>
        <p:spPr>
          <a:xfrm>
            <a:off x="9416536" y="6028794"/>
            <a:ext cx="5090643" cy="3342089"/>
          </a:xfrm>
          <a:custGeom>
            <a:avLst/>
            <a:gdLst/>
            <a:ahLst/>
            <a:cxnLst/>
            <a:rect l="l" t="t" r="r" b="b"/>
            <a:pathLst>
              <a:path w="5090643" h="3342089">
                <a:moveTo>
                  <a:pt x="0" y="0"/>
                </a:moveTo>
                <a:lnTo>
                  <a:pt x="5090643" y="0"/>
                </a:lnTo>
                <a:lnTo>
                  <a:pt x="5090643" y="3342089"/>
                </a:lnTo>
                <a:lnTo>
                  <a:pt x="0" y="3342089"/>
                </a:lnTo>
                <a:lnTo>
                  <a:pt x="0" y="0"/>
                </a:lnTo>
                <a:close/>
              </a:path>
            </a:pathLst>
          </a:custGeom>
          <a:blipFill>
            <a:blip r:embed="rId6"/>
            <a:stretch>
              <a:fillRect t="-1736" b="-1736"/>
            </a:stretch>
          </a:blipFill>
        </p:spPr>
      </p:sp>
      <p:grpSp>
        <p:nvGrpSpPr>
          <p:cNvPr id="11" name="Group 11"/>
          <p:cNvGrpSpPr/>
          <p:nvPr/>
        </p:nvGrpSpPr>
        <p:grpSpPr>
          <a:xfrm>
            <a:off x="14983429" y="3279945"/>
            <a:ext cx="3081034" cy="630272"/>
            <a:chOff x="0" y="0"/>
            <a:chExt cx="719876" cy="147261"/>
          </a:xfrm>
        </p:grpSpPr>
        <p:sp>
          <p:nvSpPr>
            <p:cNvPr id="12" name="Freeform 12"/>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gradFill rotWithShape="1">
              <a:gsLst>
                <a:gs pos="0">
                  <a:srgbClr val="10A5FF">
                    <a:alpha val="100000"/>
                  </a:srgbClr>
                </a:gs>
                <a:gs pos="100000">
                  <a:srgbClr val="041E4E">
                    <a:alpha val="100000"/>
                  </a:srgbClr>
                </a:gs>
              </a:gsLst>
              <a:lin ang="5400000"/>
            </a:gradFill>
          </p:spPr>
        </p:sp>
        <p:sp>
          <p:nvSpPr>
            <p:cNvPr id="13" name="TextBox 13"/>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Pranjal Tiwari</a:t>
              </a:r>
            </a:p>
          </p:txBody>
        </p:sp>
      </p:grpSp>
      <p:grpSp>
        <p:nvGrpSpPr>
          <p:cNvPr id="14" name="Group 14"/>
          <p:cNvGrpSpPr/>
          <p:nvPr/>
        </p:nvGrpSpPr>
        <p:grpSpPr>
          <a:xfrm>
            <a:off x="14983429" y="7384702"/>
            <a:ext cx="3081034" cy="630272"/>
            <a:chOff x="0" y="0"/>
            <a:chExt cx="719876" cy="147261"/>
          </a:xfrm>
        </p:grpSpPr>
        <p:sp>
          <p:nvSpPr>
            <p:cNvPr id="15" name="Freeform 15"/>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gradFill rotWithShape="1">
              <a:gsLst>
                <a:gs pos="0">
                  <a:srgbClr val="10A5FF">
                    <a:alpha val="100000"/>
                  </a:srgbClr>
                </a:gs>
                <a:gs pos="100000">
                  <a:srgbClr val="041E4E">
                    <a:alpha val="100000"/>
                  </a:srgbClr>
                </a:gs>
              </a:gsLst>
              <a:lin ang="5400000"/>
            </a:gradFill>
          </p:spPr>
        </p:sp>
        <p:sp>
          <p:nvSpPr>
            <p:cNvPr id="16" name="TextBox 16"/>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Vansh Chandna</a:t>
              </a:r>
            </a:p>
          </p:txBody>
        </p:sp>
      </p:grpSp>
      <p:grpSp>
        <p:nvGrpSpPr>
          <p:cNvPr id="17" name="Group 17"/>
          <p:cNvGrpSpPr/>
          <p:nvPr/>
        </p:nvGrpSpPr>
        <p:grpSpPr>
          <a:xfrm>
            <a:off x="5592771" y="7384702"/>
            <a:ext cx="3081034" cy="630272"/>
            <a:chOff x="0" y="0"/>
            <a:chExt cx="719876" cy="147261"/>
          </a:xfrm>
        </p:grpSpPr>
        <p:sp>
          <p:nvSpPr>
            <p:cNvPr id="18" name="Freeform 18"/>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gradFill rotWithShape="1">
              <a:gsLst>
                <a:gs pos="0">
                  <a:srgbClr val="10A5FF">
                    <a:alpha val="100000"/>
                  </a:srgbClr>
                </a:gs>
                <a:gs pos="100000">
                  <a:srgbClr val="041E4E">
                    <a:alpha val="100000"/>
                  </a:srgbClr>
                </a:gs>
              </a:gsLst>
              <a:lin ang="5400000"/>
            </a:gradFill>
          </p:spPr>
        </p:sp>
        <p:sp>
          <p:nvSpPr>
            <p:cNvPr id="19" name="TextBox 19"/>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Hrtivi Maheshwari</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8999"/>
            </a:blip>
            <a:stretch>
              <a:fillRect t="-64818" b="-151230"/>
            </a:stretch>
          </a:blipFill>
        </p:spPr>
      </p:sp>
      <p:sp>
        <p:nvSpPr>
          <p:cNvPr id="3" name="TextBox 3"/>
          <p:cNvSpPr txBox="1"/>
          <p:nvPr/>
        </p:nvSpPr>
        <p:spPr>
          <a:xfrm>
            <a:off x="1028700" y="-180975"/>
            <a:ext cx="2504359" cy="1570952"/>
          </a:xfrm>
          <a:prstGeom prst="rect">
            <a:avLst/>
          </a:prstGeom>
        </p:spPr>
        <p:txBody>
          <a:bodyPr lIns="0" tIns="0" rIns="0" bIns="0" rtlCol="0" anchor="t">
            <a:spAutoFit/>
          </a:bodyPr>
          <a:lstStyle/>
          <a:p>
            <a:pPr algn="l">
              <a:lnSpc>
                <a:spcPts val="11889"/>
              </a:lnSpc>
            </a:pPr>
            <a:r>
              <a:rPr lang="en-US" sz="9145">
                <a:solidFill>
                  <a:srgbClr val="FFFFFF"/>
                </a:solidFill>
                <a:latin typeface="Telegraf"/>
                <a:ea typeface="Telegraf"/>
                <a:cs typeface="Telegraf"/>
                <a:sym typeface="Telegraf"/>
              </a:rPr>
              <a:t>Aim</a:t>
            </a:r>
          </a:p>
        </p:txBody>
      </p:sp>
      <p:sp>
        <p:nvSpPr>
          <p:cNvPr id="4" name="TextBox 4"/>
          <p:cNvSpPr txBox="1"/>
          <p:nvPr/>
        </p:nvSpPr>
        <p:spPr>
          <a:xfrm>
            <a:off x="1028700" y="1375013"/>
            <a:ext cx="15802331" cy="8383489"/>
          </a:xfrm>
          <a:prstGeom prst="rect">
            <a:avLst/>
          </a:prstGeom>
        </p:spPr>
        <p:txBody>
          <a:bodyPr lIns="0" tIns="0" rIns="0" bIns="0" rtlCol="0" anchor="t">
            <a:spAutoFit/>
          </a:bodyPr>
          <a:lstStyle/>
          <a:p>
            <a:pPr marL="0" lvl="0" indent="0" algn="l">
              <a:lnSpc>
                <a:spcPts val="4766"/>
              </a:lnSpc>
            </a:pPr>
            <a:r>
              <a:rPr lang="en-US" sz="3428" spc="144">
                <a:solidFill>
                  <a:srgbClr val="FFFFFF"/>
                </a:solidFill>
                <a:latin typeface="Poppins"/>
                <a:ea typeface="Poppins"/>
                <a:cs typeface="Poppins"/>
                <a:sym typeface="Poppins"/>
              </a:rPr>
              <a:t>*The aim </a:t>
            </a:r>
            <a:r>
              <a:rPr lang="en-US" sz="3428" u="none" strike="noStrike" spc="144">
                <a:solidFill>
                  <a:srgbClr val="FFFFFF"/>
                </a:solidFill>
                <a:latin typeface="Poppins"/>
                <a:ea typeface="Poppins"/>
                <a:cs typeface="Poppins"/>
                <a:sym typeface="Poppins"/>
              </a:rPr>
              <a:t>of this data analytics project is to analyze responses collected through a self-designed Google Form survey focused on caste, gender, and reservation-based experiences in India. </a:t>
            </a:r>
          </a:p>
          <a:p>
            <a:pPr marL="0" lvl="0" indent="0" algn="l">
              <a:lnSpc>
                <a:spcPts val="4766"/>
              </a:lnSpc>
            </a:pPr>
            <a:endParaRPr lang="en-US" sz="3428" u="none" strike="noStrike" spc="144">
              <a:solidFill>
                <a:srgbClr val="FFFFFF"/>
              </a:solidFill>
              <a:latin typeface="Poppins"/>
              <a:ea typeface="Poppins"/>
              <a:cs typeface="Poppins"/>
              <a:sym typeface="Poppins"/>
            </a:endParaRPr>
          </a:p>
          <a:p>
            <a:pPr marL="0" lvl="0" indent="0" algn="l">
              <a:lnSpc>
                <a:spcPts val="4766"/>
              </a:lnSpc>
            </a:pPr>
            <a:r>
              <a:rPr lang="en-US" sz="3428" u="none" strike="noStrike" spc="144">
                <a:solidFill>
                  <a:srgbClr val="FFFFFF"/>
                </a:solidFill>
                <a:latin typeface="Poppins"/>
                <a:ea typeface="Poppins"/>
                <a:cs typeface="Poppins"/>
                <a:sym typeface="Poppins"/>
              </a:rPr>
              <a:t>*The project involves cleaning and preprocessing the raw survey data to ensure accuracy and consistency. </a:t>
            </a:r>
          </a:p>
          <a:p>
            <a:pPr marL="0" lvl="0" indent="0" algn="l">
              <a:lnSpc>
                <a:spcPts val="4766"/>
              </a:lnSpc>
            </a:pPr>
            <a:endParaRPr lang="en-US" sz="3428" u="none" strike="noStrike" spc="144">
              <a:solidFill>
                <a:srgbClr val="FFFFFF"/>
              </a:solidFill>
              <a:latin typeface="Poppins"/>
              <a:ea typeface="Poppins"/>
              <a:cs typeface="Poppins"/>
              <a:sym typeface="Poppins"/>
            </a:endParaRPr>
          </a:p>
          <a:p>
            <a:pPr marL="0" lvl="0" indent="0" algn="l">
              <a:lnSpc>
                <a:spcPts val="4766"/>
              </a:lnSpc>
            </a:pPr>
            <a:r>
              <a:rPr lang="en-US" sz="3428" u="none" strike="noStrike" spc="144">
                <a:solidFill>
                  <a:srgbClr val="FFFFFF"/>
                </a:solidFill>
                <a:latin typeface="Poppins"/>
                <a:ea typeface="Poppins"/>
                <a:cs typeface="Poppins"/>
                <a:sym typeface="Poppins"/>
              </a:rPr>
              <a:t>*Using visualization techniques and an interactive dashboard, the goal is to uncover meaningful patterns and correlations related to social identity, discrimination, and access to opportunities in education and employment. </a:t>
            </a:r>
          </a:p>
          <a:p>
            <a:pPr marL="0" lvl="0" indent="0" algn="l">
              <a:lnSpc>
                <a:spcPts val="4766"/>
              </a:lnSpc>
            </a:pPr>
            <a:endParaRPr lang="en-US" sz="3428" u="none" strike="noStrike" spc="144">
              <a:solidFill>
                <a:srgbClr val="FFFFFF"/>
              </a:solidFill>
              <a:latin typeface="Poppins"/>
              <a:ea typeface="Poppins"/>
              <a:cs typeface="Poppins"/>
              <a:sym typeface="Poppins"/>
            </a:endParaRPr>
          </a:p>
          <a:p>
            <a:pPr marL="0" lvl="0" indent="0" algn="l">
              <a:lnSpc>
                <a:spcPts val="4766"/>
              </a:lnSpc>
            </a:pPr>
            <a:r>
              <a:rPr lang="en-US" sz="3428" u="none" strike="noStrike" spc="144">
                <a:solidFill>
                  <a:srgbClr val="FFFFFF"/>
                </a:solidFill>
                <a:latin typeface="Poppins"/>
                <a:ea typeface="Poppins"/>
                <a:cs typeface="Poppins"/>
                <a:sym typeface="Poppins"/>
              </a:rPr>
              <a:t>*The final output is intended to present insights in an accessible and impactful way for informed discussion and decision-making.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sp>
        <p:nvSpPr>
          <p:cNvPr id="3" name="Freeform 3"/>
          <p:cNvSpPr/>
          <p:nvPr/>
        </p:nvSpPr>
        <p:spPr>
          <a:xfrm>
            <a:off x="-682559" y="8291101"/>
            <a:ext cx="5824050" cy="2285940"/>
          </a:xfrm>
          <a:custGeom>
            <a:avLst/>
            <a:gdLst/>
            <a:ahLst/>
            <a:cxnLst/>
            <a:rect l="l" t="t" r="r" b="b"/>
            <a:pathLst>
              <a:path w="5824050" h="2285940">
                <a:moveTo>
                  <a:pt x="0" y="0"/>
                </a:moveTo>
                <a:lnTo>
                  <a:pt x="5824051" y="0"/>
                </a:lnTo>
                <a:lnTo>
                  <a:pt x="5824051" y="2285940"/>
                </a:lnTo>
                <a:lnTo>
                  <a:pt x="0" y="2285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602343" y="4058324"/>
            <a:ext cx="15466457" cy="941796"/>
          </a:xfrm>
          <a:prstGeom prst="rect">
            <a:avLst/>
          </a:prstGeom>
        </p:spPr>
        <p:txBody>
          <a:bodyPr wrap="square" lIns="0" tIns="0" rIns="0" bIns="0" rtlCol="0" anchor="t">
            <a:spAutoFit/>
          </a:bodyPr>
          <a:lstStyle/>
          <a:p>
            <a:pPr algn="l">
              <a:lnSpc>
                <a:spcPts val="7868"/>
              </a:lnSpc>
            </a:pPr>
            <a:r>
              <a:rPr lang="en-US" sz="6053" b="1" dirty="0">
                <a:solidFill>
                  <a:srgbClr val="FFFFFF"/>
                </a:solidFill>
                <a:latin typeface="Times New Roman Bold"/>
                <a:ea typeface="Times New Roman Bold"/>
                <a:cs typeface="Times New Roman Bold"/>
                <a:sym typeface="Times New Roman Bold"/>
              </a:rPr>
              <a:t>Power of Pandas: Mastering Data with Python</a:t>
            </a:r>
          </a:p>
        </p:txBody>
      </p:sp>
      <p:sp>
        <p:nvSpPr>
          <p:cNvPr id="5" name="TextBox 5"/>
          <p:cNvSpPr txBox="1"/>
          <p:nvPr/>
        </p:nvSpPr>
        <p:spPr>
          <a:xfrm>
            <a:off x="6336506" y="1657918"/>
            <a:ext cx="6127444" cy="2087944"/>
          </a:xfrm>
          <a:prstGeom prst="rect">
            <a:avLst/>
          </a:prstGeom>
        </p:spPr>
        <p:txBody>
          <a:bodyPr wrap="square" lIns="0" tIns="0" rIns="0" bIns="0" rtlCol="0" anchor="t">
            <a:spAutoFit/>
          </a:bodyPr>
          <a:lstStyle/>
          <a:p>
            <a:pPr algn="ctr">
              <a:lnSpc>
                <a:spcPts val="17507"/>
              </a:lnSpc>
              <a:spcBef>
                <a:spcPct val="0"/>
              </a:spcBef>
            </a:pPr>
            <a:r>
              <a:rPr lang="en-US" sz="13467" b="1" spc="565" dirty="0">
                <a:solidFill>
                  <a:srgbClr val="FFFFFF"/>
                </a:solidFill>
                <a:latin typeface="Times New Roman Bold"/>
                <a:ea typeface="Times New Roman Bold"/>
                <a:cs typeface="Times New Roman Bold"/>
                <a:sym typeface="Times New Roman Bold"/>
              </a:rPr>
              <a:t>Pandas</a:t>
            </a:r>
          </a:p>
        </p:txBody>
      </p:sp>
      <p:sp>
        <p:nvSpPr>
          <p:cNvPr id="6" name="TextBox 6"/>
          <p:cNvSpPr txBox="1"/>
          <p:nvPr/>
        </p:nvSpPr>
        <p:spPr>
          <a:xfrm>
            <a:off x="3594799" y="5321427"/>
            <a:ext cx="11098402" cy="1659255"/>
          </a:xfrm>
          <a:prstGeom prst="rect">
            <a:avLst/>
          </a:prstGeom>
        </p:spPr>
        <p:txBody>
          <a:bodyPr lIns="0" tIns="0" rIns="0" bIns="0" rtlCol="0" anchor="t">
            <a:spAutoFit/>
          </a:bodyPr>
          <a:lstStyle/>
          <a:p>
            <a:pPr algn="ctr">
              <a:lnSpc>
                <a:spcPts val="6720"/>
              </a:lnSpc>
            </a:pPr>
            <a:r>
              <a:rPr lang="en-US" sz="4800">
                <a:solidFill>
                  <a:srgbClr val="FFFFFF"/>
                </a:solidFill>
                <a:latin typeface="Canva Sans"/>
                <a:ea typeface="Canva Sans"/>
                <a:cs typeface="Canva Sans"/>
                <a:sym typeface="Canva Sans"/>
              </a:rPr>
              <a:t>The essential data analysis tool every data scientist should know</a:t>
            </a:r>
          </a:p>
        </p:txBody>
      </p:sp>
      <p:sp>
        <p:nvSpPr>
          <p:cNvPr id="7" name="Freeform 7"/>
          <p:cNvSpPr/>
          <p:nvPr/>
        </p:nvSpPr>
        <p:spPr>
          <a:xfrm rot="-10800000">
            <a:off x="13054508" y="-237496"/>
            <a:ext cx="5824050" cy="2285940"/>
          </a:xfrm>
          <a:custGeom>
            <a:avLst/>
            <a:gdLst/>
            <a:ahLst/>
            <a:cxnLst/>
            <a:rect l="l" t="t" r="r" b="b"/>
            <a:pathLst>
              <a:path w="5824050" h="2285940">
                <a:moveTo>
                  <a:pt x="0" y="0"/>
                </a:moveTo>
                <a:lnTo>
                  <a:pt x="5824050" y="0"/>
                </a:lnTo>
                <a:lnTo>
                  <a:pt x="5824050" y="2285939"/>
                </a:lnTo>
                <a:lnTo>
                  <a:pt x="0" y="2285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213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4000"/>
            </a:blip>
            <a:stretch>
              <a:fillRect t="-64818" b="-151230"/>
            </a:stretch>
          </a:blipFill>
        </p:spPr>
      </p:sp>
      <p:sp>
        <p:nvSpPr>
          <p:cNvPr id="3" name="Freeform 3"/>
          <p:cNvSpPr/>
          <p:nvPr/>
        </p:nvSpPr>
        <p:spPr>
          <a:xfrm>
            <a:off x="0" y="0"/>
            <a:ext cx="3782571" cy="2033239"/>
          </a:xfrm>
          <a:custGeom>
            <a:avLst/>
            <a:gdLst/>
            <a:ahLst/>
            <a:cxnLst/>
            <a:rect l="l" t="t" r="r" b="b"/>
            <a:pathLst>
              <a:path w="3782571" h="2033239">
                <a:moveTo>
                  <a:pt x="0" y="0"/>
                </a:moveTo>
                <a:lnTo>
                  <a:pt x="3782571" y="0"/>
                </a:lnTo>
                <a:lnTo>
                  <a:pt x="3782571" y="2033239"/>
                </a:lnTo>
                <a:lnTo>
                  <a:pt x="0" y="2033239"/>
                </a:lnTo>
                <a:lnTo>
                  <a:pt x="0" y="0"/>
                </a:lnTo>
                <a:close/>
              </a:path>
            </a:pathLst>
          </a:custGeom>
          <a:blipFill>
            <a:blip r:embed="rId3"/>
            <a:stretch>
              <a:fillRect l="-5399" r="-388879"/>
            </a:stretch>
          </a:blipFill>
        </p:spPr>
      </p:sp>
      <p:sp>
        <p:nvSpPr>
          <p:cNvPr id="4" name="TextBox 4"/>
          <p:cNvSpPr txBox="1"/>
          <p:nvPr/>
        </p:nvSpPr>
        <p:spPr>
          <a:xfrm>
            <a:off x="2308269" y="3205552"/>
            <a:ext cx="13671463" cy="6359593"/>
          </a:xfrm>
          <a:prstGeom prst="rect">
            <a:avLst/>
          </a:prstGeom>
        </p:spPr>
        <p:txBody>
          <a:bodyPr lIns="0" tIns="0" rIns="0" bIns="0" rtlCol="0" anchor="t">
            <a:spAutoFit/>
          </a:bodyPr>
          <a:lstStyle/>
          <a:p>
            <a:pPr algn="ctr">
              <a:lnSpc>
                <a:spcPts val="5153"/>
              </a:lnSpc>
              <a:spcBef>
                <a:spcPct val="0"/>
              </a:spcBef>
            </a:pPr>
            <a:r>
              <a:rPr lang="en-US" sz="3963" spc="166" dirty="0">
                <a:solidFill>
                  <a:srgbClr val="FFFFFF"/>
                </a:solidFill>
                <a:latin typeface="Poppins"/>
                <a:ea typeface="Poppins"/>
                <a:cs typeface="Poppins"/>
                <a:sym typeface="Poppins"/>
              </a:rPr>
              <a:t>Submitted in partial fulfilment of the requirements for the award of the degree of </a:t>
            </a:r>
          </a:p>
          <a:p>
            <a:pPr algn="ctr">
              <a:lnSpc>
                <a:spcPts val="4451"/>
              </a:lnSpc>
              <a:spcBef>
                <a:spcPct val="0"/>
              </a:spcBef>
            </a:pPr>
            <a:endParaRPr lang="en-US" sz="3963" spc="166" dirty="0">
              <a:solidFill>
                <a:srgbClr val="FFFFFF"/>
              </a:solidFill>
              <a:latin typeface="Poppins"/>
              <a:ea typeface="Poppins"/>
              <a:cs typeface="Poppins"/>
              <a:sym typeface="Poppins"/>
            </a:endParaRPr>
          </a:p>
          <a:p>
            <a:pPr algn="ctr">
              <a:lnSpc>
                <a:spcPts val="5153"/>
              </a:lnSpc>
              <a:spcBef>
                <a:spcPct val="0"/>
              </a:spcBef>
            </a:pPr>
            <a:r>
              <a:rPr lang="en-US" sz="3963" spc="166" dirty="0">
                <a:solidFill>
                  <a:srgbClr val="FFFFFF"/>
                </a:solidFill>
                <a:latin typeface="Poppins"/>
                <a:ea typeface="Poppins"/>
                <a:cs typeface="Poppins"/>
                <a:sym typeface="Poppins"/>
              </a:rPr>
              <a:t>Bachelors of Computer Application</a:t>
            </a:r>
          </a:p>
          <a:p>
            <a:pPr algn="ctr">
              <a:lnSpc>
                <a:spcPts val="5153"/>
              </a:lnSpc>
              <a:spcBef>
                <a:spcPct val="0"/>
              </a:spcBef>
            </a:pPr>
            <a:r>
              <a:rPr lang="en-US" sz="3963" spc="166" dirty="0">
                <a:solidFill>
                  <a:srgbClr val="FFFFFF"/>
                </a:solidFill>
                <a:latin typeface="Poppins"/>
                <a:ea typeface="Poppins"/>
                <a:cs typeface="Poppins"/>
                <a:sym typeface="Poppins"/>
              </a:rPr>
              <a:t>TO</a:t>
            </a:r>
          </a:p>
          <a:p>
            <a:pPr algn="ctr">
              <a:lnSpc>
                <a:spcPts val="4732"/>
              </a:lnSpc>
              <a:spcBef>
                <a:spcPct val="0"/>
              </a:spcBef>
            </a:pPr>
            <a:endParaRPr lang="en-US" sz="3963" spc="166" dirty="0">
              <a:solidFill>
                <a:srgbClr val="FFFFFF"/>
              </a:solidFill>
              <a:latin typeface="Poppins"/>
              <a:ea typeface="Poppins"/>
              <a:cs typeface="Poppins"/>
              <a:sym typeface="Poppins"/>
            </a:endParaRPr>
          </a:p>
          <a:p>
            <a:pPr algn="ctr">
              <a:lnSpc>
                <a:spcPts val="5153"/>
              </a:lnSpc>
              <a:spcBef>
                <a:spcPct val="0"/>
              </a:spcBef>
            </a:pPr>
            <a:r>
              <a:rPr lang="en-US" sz="3963" spc="166" dirty="0">
                <a:solidFill>
                  <a:srgbClr val="FFFFFF"/>
                </a:solidFill>
                <a:latin typeface="Poppins"/>
                <a:ea typeface="Poppins"/>
                <a:cs typeface="Poppins"/>
                <a:sym typeface="Poppins"/>
              </a:rPr>
              <a:t>Guru Gobind Singh Indraprastha University, Delhi</a:t>
            </a:r>
          </a:p>
          <a:p>
            <a:pPr algn="ctr">
              <a:lnSpc>
                <a:spcPts val="5153"/>
              </a:lnSpc>
              <a:spcBef>
                <a:spcPct val="0"/>
              </a:spcBef>
            </a:pPr>
            <a:r>
              <a:rPr lang="en-US" sz="3963" spc="166" dirty="0">
                <a:solidFill>
                  <a:srgbClr val="FFFFFF"/>
                </a:solidFill>
                <a:latin typeface="Poppins"/>
                <a:ea typeface="Poppins"/>
                <a:cs typeface="Poppins"/>
                <a:sym typeface="Poppins"/>
              </a:rPr>
              <a:t>Institute of Innovation in Technology &amp; Management</a:t>
            </a:r>
          </a:p>
          <a:p>
            <a:pPr algn="ctr">
              <a:lnSpc>
                <a:spcPts val="5153"/>
              </a:lnSpc>
              <a:spcBef>
                <a:spcPct val="0"/>
              </a:spcBef>
            </a:pPr>
            <a:r>
              <a:rPr lang="en-US" sz="3963" spc="166" dirty="0">
                <a:solidFill>
                  <a:srgbClr val="FFFFFF"/>
                </a:solidFill>
                <a:latin typeface="Poppins"/>
                <a:ea typeface="Poppins"/>
                <a:cs typeface="Poppins"/>
                <a:sym typeface="Poppins"/>
              </a:rPr>
              <a:t>New Delhi- 110058</a:t>
            </a:r>
          </a:p>
        </p:txBody>
      </p:sp>
      <p:sp>
        <p:nvSpPr>
          <p:cNvPr id="5" name="Freeform 5"/>
          <p:cNvSpPr/>
          <p:nvPr/>
        </p:nvSpPr>
        <p:spPr>
          <a:xfrm>
            <a:off x="14752128" y="0"/>
            <a:ext cx="3545397" cy="2033239"/>
          </a:xfrm>
          <a:custGeom>
            <a:avLst/>
            <a:gdLst/>
            <a:ahLst/>
            <a:cxnLst/>
            <a:rect l="l" t="t" r="r" b="b"/>
            <a:pathLst>
              <a:path w="3545397" h="2033239">
                <a:moveTo>
                  <a:pt x="0" y="0"/>
                </a:moveTo>
                <a:lnTo>
                  <a:pt x="3545397" y="0"/>
                </a:lnTo>
                <a:lnTo>
                  <a:pt x="3545397" y="2033239"/>
                </a:lnTo>
                <a:lnTo>
                  <a:pt x="0" y="2033239"/>
                </a:lnTo>
                <a:lnTo>
                  <a:pt x="0" y="0"/>
                </a:lnTo>
                <a:close/>
              </a:path>
            </a:pathLst>
          </a:custGeom>
          <a:blipFill>
            <a:blip r:embed="rId4"/>
            <a:stretch>
              <a:fillRect/>
            </a:stretch>
          </a:blipFill>
        </p:spPr>
      </p:sp>
      <p:sp>
        <p:nvSpPr>
          <p:cNvPr id="6" name="TextBox 6"/>
          <p:cNvSpPr txBox="1"/>
          <p:nvPr/>
        </p:nvSpPr>
        <p:spPr>
          <a:xfrm>
            <a:off x="4349413" y="555334"/>
            <a:ext cx="10393190" cy="2041393"/>
          </a:xfrm>
          <a:prstGeom prst="rect">
            <a:avLst/>
          </a:prstGeom>
        </p:spPr>
        <p:txBody>
          <a:bodyPr wrap="square" lIns="0" tIns="0" rIns="0" bIns="0" rtlCol="0" anchor="t">
            <a:spAutoFit/>
          </a:bodyPr>
          <a:lstStyle/>
          <a:p>
            <a:pPr algn="ctr">
              <a:lnSpc>
                <a:spcPts val="8325"/>
              </a:lnSpc>
              <a:spcBef>
                <a:spcPct val="0"/>
              </a:spcBef>
            </a:pPr>
            <a:r>
              <a:rPr lang="en-US" sz="5946" b="1" spc="249" dirty="0">
                <a:solidFill>
                  <a:srgbClr val="FFFFFF"/>
                </a:solidFill>
                <a:latin typeface="Times New Roman Bold"/>
                <a:ea typeface="Times New Roman Bold"/>
                <a:cs typeface="Times New Roman Bold"/>
                <a:sym typeface="Times New Roman Bold"/>
              </a:rPr>
              <a:t>The ‘1’ in the ‘0s’</a:t>
            </a:r>
          </a:p>
          <a:p>
            <a:pPr algn="ctr">
              <a:lnSpc>
                <a:spcPts val="8325"/>
              </a:lnSpc>
              <a:spcBef>
                <a:spcPct val="0"/>
              </a:spcBef>
            </a:pPr>
            <a:r>
              <a:rPr lang="en-US" sz="5946" b="1" spc="249" dirty="0">
                <a:solidFill>
                  <a:srgbClr val="FFFFFF"/>
                </a:solidFill>
                <a:latin typeface="Times New Roman Bold"/>
                <a:ea typeface="Times New Roman Bold"/>
                <a:cs typeface="Times New Roman Bold"/>
                <a:sym typeface="Times New Roman Bold"/>
              </a:rPr>
              <a:t> Data Meets Discrimination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t="-64818" b="-151230"/>
            </a:stretch>
          </a:blipFill>
        </p:spPr>
      </p:sp>
      <p:sp>
        <p:nvSpPr>
          <p:cNvPr id="3" name="TextBox 3"/>
          <p:cNvSpPr txBox="1"/>
          <p:nvPr/>
        </p:nvSpPr>
        <p:spPr>
          <a:xfrm>
            <a:off x="791410" y="2517142"/>
            <a:ext cx="17253189" cy="3829895"/>
          </a:xfrm>
          <a:prstGeom prst="rect">
            <a:avLst/>
          </a:prstGeom>
        </p:spPr>
        <p:txBody>
          <a:bodyPr lIns="0" tIns="0" rIns="0" bIns="0" rtlCol="0" anchor="t">
            <a:spAutoFit/>
          </a:bodyPr>
          <a:lstStyle/>
          <a:p>
            <a:pPr algn="l">
              <a:lnSpc>
                <a:spcPts val="5077"/>
              </a:lnSpc>
              <a:spcBef>
                <a:spcPct val="0"/>
              </a:spcBef>
            </a:pPr>
            <a:r>
              <a:rPr lang="en-US" sz="3905" spc="164">
                <a:solidFill>
                  <a:srgbClr val="FFFFFF"/>
                </a:solidFill>
                <a:latin typeface="Poppins"/>
                <a:ea typeface="Poppins"/>
                <a:cs typeface="Poppins"/>
                <a:sym typeface="Poppins"/>
              </a:rPr>
              <a:t>Pandas is an open-source data manipulation and analysis library for Python. </a:t>
            </a:r>
          </a:p>
          <a:p>
            <a:pPr algn="l">
              <a:lnSpc>
                <a:spcPts val="5077"/>
              </a:lnSpc>
              <a:spcBef>
                <a:spcPct val="0"/>
              </a:spcBef>
            </a:pPr>
            <a:r>
              <a:rPr lang="en-US" sz="3905" spc="164">
                <a:solidFill>
                  <a:srgbClr val="FFFFFF"/>
                </a:solidFill>
                <a:latin typeface="Poppins"/>
                <a:ea typeface="Poppins"/>
                <a:cs typeface="Poppins"/>
                <a:sym typeface="Poppins"/>
              </a:rPr>
              <a:t>It is widely used in data science, machine learning, and data analysis tasks due to its powerful, flexible, and easy-to-use data structures.</a:t>
            </a:r>
          </a:p>
          <a:p>
            <a:pPr algn="l">
              <a:lnSpc>
                <a:spcPts val="5077"/>
              </a:lnSpc>
              <a:spcBef>
                <a:spcPct val="0"/>
              </a:spcBef>
            </a:pPr>
            <a:endParaRPr lang="en-US" sz="3905" spc="164">
              <a:solidFill>
                <a:srgbClr val="FFFFFF"/>
              </a:solidFill>
              <a:latin typeface="Poppins"/>
              <a:ea typeface="Poppins"/>
              <a:cs typeface="Poppins"/>
              <a:sym typeface="Poppins"/>
            </a:endParaRPr>
          </a:p>
        </p:txBody>
      </p:sp>
      <p:sp>
        <p:nvSpPr>
          <p:cNvPr id="4" name="TextBox 4"/>
          <p:cNvSpPr txBox="1"/>
          <p:nvPr/>
        </p:nvSpPr>
        <p:spPr>
          <a:xfrm>
            <a:off x="791410" y="6289888"/>
            <a:ext cx="18167251" cy="2621254"/>
          </a:xfrm>
          <a:prstGeom prst="rect">
            <a:avLst/>
          </a:prstGeom>
        </p:spPr>
        <p:txBody>
          <a:bodyPr lIns="0" tIns="0" rIns="0" bIns="0" rtlCol="0" anchor="t">
            <a:spAutoFit/>
          </a:bodyPr>
          <a:lstStyle/>
          <a:p>
            <a:pPr algn="l">
              <a:lnSpc>
                <a:spcPts val="4137"/>
              </a:lnSpc>
              <a:spcBef>
                <a:spcPct val="0"/>
              </a:spcBef>
            </a:pPr>
            <a:r>
              <a:rPr lang="en-US" sz="3182" spc="133">
                <a:solidFill>
                  <a:srgbClr val="FFFFFF"/>
                </a:solidFill>
                <a:latin typeface="Poppins"/>
                <a:ea typeface="Poppins"/>
                <a:cs typeface="Poppins"/>
                <a:sym typeface="Poppins"/>
              </a:rPr>
              <a:t>Pandas provides two main data structures:</a:t>
            </a:r>
          </a:p>
          <a:p>
            <a:pPr algn="l">
              <a:lnSpc>
                <a:spcPts val="4137"/>
              </a:lnSpc>
              <a:spcBef>
                <a:spcPct val="0"/>
              </a:spcBef>
            </a:pPr>
            <a:endParaRPr lang="en-US" sz="3182" spc="133">
              <a:solidFill>
                <a:srgbClr val="FFFFFF"/>
              </a:solidFill>
              <a:latin typeface="Poppins"/>
              <a:ea typeface="Poppins"/>
              <a:cs typeface="Poppins"/>
              <a:sym typeface="Poppins"/>
            </a:endParaRPr>
          </a:p>
          <a:p>
            <a:pPr algn="l">
              <a:lnSpc>
                <a:spcPts val="4137"/>
              </a:lnSpc>
              <a:spcBef>
                <a:spcPct val="0"/>
              </a:spcBef>
            </a:pPr>
            <a:r>
              <a:rPr lang="en-US" sz="3182" spc="133">
                <a:solidFill>
                  <a:srgbClr val="FFFFFF"/>
                </a:solidFill>
                <a:latin typeface="Poppins"/>
                <a:ea typeface="Poppins"/>
                <a:cs typeface="Poppins"/>
                <a:sym typeface="Poppins"/>
              </a:rPr>
              <a:t>Series – 1-dimensional labeled array (like a column in Excel).</a:t>
            </a:r>
          </a:p>
          <a:p>
            <a:pPr algn="l">
              <a:lnSpc>
                <a:spcPts val="4137"/>
              </a:lnSpc>
              <a:spcBef>
                <a:spcPct val="0"/>
              </a:spcBef>
            </a:pPr>
            <a:endParaRPr lang="en-US" sz="3182" spc="133">
              <a:solidFill>
                <a:srgbClr val="FFFFFF"/>
              </a:solidFill>
              <a:latin typeface="Poppins"/>
              <a:ea typeface="Poppins"/>
              <a:cs typeface="Poppins"/>
              <a:sym typeface="Poppins"/>
            </a:endParaRPr>
          </a:p>
          <a:p>
            <a:pPr algn="l">
              <a:lnSpc>
                <a:spcPts val="4137"/>
              </a:lnSpc>
              <a:spcBef>
                <a:spcPct val="0"/>
              </a:spcBef>
            </a:pPr>
            <a:r>
              <a:rPr lang="en-US" sz="3182" spc="133">
                <a:solidFill>
                  <a:srgbClr val="FFFFFF"/>
                </a:solidFill>
                <a:latin typeface="Poppins"/>
                <a:ea typeface="Poppins"/>
                <a:cs typeface="Poppins"/>
                <a:sym typeface="Poppins"/>
              </a:rPr>
              <a:t>DataFrame – 2-dimensional labeled data structure (like a table or Excel sheet).</a:t>
            </a:r>
          </a:p>
        </p:txBody>
      </p:sp>
      <p:sp>
        <p:nvSpPr>
          <p:cNvPr id="5" name="TextBox 5"/>
          <p:cNvSpPr txBox="1"/>
          <p:nvPr/>
        </p:nvSpPr>
        <p:spPr>
          <a:xfrm>
            <a:off x="4958734" y="550094"/>
            <a:ext cx="8909666" cy="1299908"/>
          </a:xfrm>
          <a:prstGeom prst="rect">
            <a:avLst/>
          </a:prstGeom>
        </p:spPr>
        <p:txBody>
          <a:bodyPr wrap="square" lIns="0" tIns="0" rIns="0" bIns="0" rtlCol="0" anchor="t">
            <a:spAutoFit/>
          </a:bodyPr>
          <a:lstStyle/>
          <a:p>
            <a:pPr algn="ctr">
              <a:lnSpc>
                <a:spcPts val="10879"/>
              </a:lnSpc>
              <a:spcBef>
                <a:spcPct val="0"/>
              </a:spcBef>
            </a:pPr>
            <a:r>
              <a:rPr lang="en-US" sz="8368" b="1" spc="351" dirty="0">
                <a:solidFill>
                  <a:srgbClr val="FFFFFF"/>
                </a:solidFill>
                <a:latin typeface="Times New Roman Bold"/>
                <a:ea typeface="Times New Roman Bold"/>
                <a:cs typeface="Times New Roman Bold"/>
                <a:sym typeface="Times New Roman Bold"/>
              </a:rPr>
              <a:t>What is Pandas?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64818" b="-151230"/>
            </a:stretch>
          </a:blipFill>
        </p:spPr>
      </p:sp>
      <p:sp>
        <p:nvSpPr>
          <p:cNvPr id="3" name="TextBox 3"/>
          <p:cNvSpPr txBox="1"/>
          <p:nvPr/>
        </p:nvSpPr>
        <p:spPr>
          <a:xfrm>
            <a:off x="397749" y="2142510"/>
            <a:ext cx="17492502" cy="7794658"/>
          </a:xfrm>
          <a:prstGeom prst="rect">
            <a:avLst/>
          </a:prstGeom>
        </p:spPr>
        <p:txBody>
          <a:bodyPr lIns="0" tIns="0" rIns="0" bIns="0" rtlCol="0" anchor="t">
            <a:spAutoFit/>
          </a:bodyPr>
          <a:lstStyle/>
          <a:p>
            <a:pPr marL="770552" lvl="1" indent="-385276" algn="l">
              <a:lnSpc>
                <a:spcPts val="8922"/>
              </a:lnSpc>
              <a:buAutoNum type="arabicPeriod"/>
            </a:pPr>
            <a:r>
              <a:rPr lang="en-US" sz="3569" b="1" spc="149">
                <a:solidFill>
                  <a:srgbClr val="FFFFFF"/>
                </a:solidFill>
                <a:latin typeface="Poppins Bold"/>
                <a:ea typeface="Poppins Bold"/>
                <a:cs typeface="Poppins Bold"/>
                <a:sym typeface="Poppins Bold"/>
              </a:rPr>
              <a:t>Efficient Data Handling</a:t>
            </a:r>
          </a:p>
          <a:p>
            <a:pPr marL="641016" lvl="1" indent="-320508" algn="l">
              <a:lnSpc>
                <a:spcPts val="7422"/>
              </a:lnSpc>
              <a:buFont typeface="Arial"/>
              <a:buChar char="•"/>
            </a:pPr>
            <a:r>
              <a:rPr lang="en-US" sz="2969" spc="124">
                <a:solidFill>
                  <a:srgbClr val="FFFFFF"/>
                </a:solidFill>
                <a:latin typeface="Poppins"/>
                <a:ea typeface="Poppins"/>
                <a:cs typeface="Poppins"/>
                <a:sym typeface="Poppins"/>
              </a:rPr>
              <a:t>Can load, view, clean, and transform large datasets with just a few lines of code.</a:t>
            </a:r>
          </a:p>
          <a:p>
            <a:pPr marL="684195" lvl="1" indent="-342097" algn="l">
              <a:lnSpc>
                <a:spcPts val="7922"/>
              </a:lnSpc>
              <a:buAutoNum type="arabicPeriod"/>
            </a:pPr>
            <a:r>
              <a:rPr lang="en-US" sz="3169" b="1" spc="133">
                <a:solidFill>
                  <a:srgbClr val="FFFFFF"/>
                </a:solidFill>
                <a:latin typeface="Poppins Bold"/>
                <a:ea typeface="Poppins Bold"/>
                <a:cs typeface="Poppins Bold"/>
                <a:sym typeface="Poppins Bold"/>
              </a:rPr>
              <a:t>Tabular Data Made Easy</a:t>
            </a:r>
          </a:p>
          <a:p>
            <a:pPr marL="641016" lvl="1" indent="-320508" algn="l">
              <a:lnSpc>
                <a:spcPts val="7422"/>
              </a:lnSpc>
              <a:buFont typeface="Arial"/>
              <a:buChar char="•"/>
            </a:pPr>
            <a:r>
              <a:rPr lang="en-US" sz="2969" spc="124">
                <a:solidFill>
                  <a:srgbClr val="FFFFFF"/>
                </a:solidFill>
                <a:latin typeface="Poppins"/>
                <a:ea typeface="Poppins"/>
                <a:cs typeface="Poppins"/>
                <a:sym typeface="Poppins"/>
              </a:rPr>
              <a:t>Works like a supercharged Excel spreadsheet but with Python power.</a:t>
            </a:r>
          </a:p>
          <a:p>
            <a:pPr algn="l">
              <a:lnSpc>
                <a:spcPts val="7922"/>
              </a:lnSpc>
            </a:pPr>
            <a:r>
              <a:rPr lang="en-US" sz="3169" spc="133">
                <a:solidFill>
                  <a:srgbClr val="FFFFFF"/>
                </a:solidFill>
                <a:latin typeface="Poppins"/>
                <a:ea typeface="Poppins"/>
                <a:cs typeface="Poppins"/>
                <a:sym typeface="Poppins"/>
              </a:rPr>
              <a:t>   3. </a:t>
            </a:r>
            <a:r>
              <a:rPr lang="en-US" sz="3169" b="1" spc="133">
                <a:solidFill>
                  <a:srgbClr val="FFFFFF"/>
                </a:solidFill>
                <a:latin typeface="Poppins Bold"/>
                <a:ea typeface="Poppins Bold"/>
                <a:cs typeface="Poppins Bold"/>
                <a:sym typeface="Poppins Bold"/>
              </a:rPr>
              <a:t>Powerful Data Manipulation</a:t>
            </a:r>
          </a:p>
          <a:p>
            <a:pPr marL="641016" lvl="1" indent="-320508" algn="l">
              <a:lnSpc>
                <a:spcPts val="7422"/>
              </a:lnSpc>
              <a:buFont typeface="Arial"/>
              <a:buChar char="•"/>
            </a:pPr>
            <a:r>
              <a:rPr lang="en-US" sz="2969" spc="124">
                <a:solidFill>
                  <a:srgbClr val="FFFFFF"/>
                </a:solidFill>
                <a:latin typeface="Poppins"/>
                <a:ea typeface="Poppins"/>
                <a:cs typeface="Poppins"/>
                <a:sym typeface="Poppins"/>
              </a:rPr>
              <a:t>Supports filtering, sorting, merging, pivoting, grouping, and reshaping data.</a:t>
            </a:r>
          </a:p>
          <a:p>
            <a:pPr algn="l">
              <a:lnSpc>
                <a:spcPts val="7922"/>
              </a:lnSpc>
            </a:pPr>
            <a:r>
              <a:rPr lang="en-US" sz="3169" spc="133">
                <a:solidFill>
                  <a:srgbClr val="FFFFFF"/>
                </a:solidFill>
                <a:latin typeface="Poppins"/>
                <a:ea typeface="Poppins"/>
                <a:cs typeface="Poppins"/>
                <a:sym typeface="Poppins"/>
              </a:rPr>
              <a:t>   4.</a:t>
            </a:r>
            <a:r>
              <a:rPr lang="en-US" sz="3169" b="1" spc="133">
                <a:solidFill>
                  <a:srgbClr val="FFFFFF"/>
                </a:solidFill>
                <a:latin typeface="Poppins Bold"/>
                <a:ea typeface="Poppins Bold"/>
                <a:cs typeface="Poppins Bold"/>
                <a:sym typeface="Poppins Bold"/>
              </a:rPr>
              <a:t> Saves Time &amp; Reduces Code</a:t>
            </a:r>
          </a:p>
          <a:p>
            <a:pPr marL="641016" lvl="1" indent="-320508" algn="l">
              <a:lnSpc>
                <a:spcPts val="7422"/>
              </a:lnSpc>
              <a:buFont typeface="Arial"/>
              <a:buChar char="•"/>
            </a:pPr>
            <a:r>
              <a:rPr lang="en-US" sz="2969" spc="124">
                <a:solidFill>
                  <a:srgbClr val="FFFFFF"/>
                </a:solidFill>
                <a:latin typeface="Poppins"/>
                <a:ea typeface="Poppins"/>
                <a:cs typeface="Poppins"/>
                <a:sym typeface="Poppins"/>
              </a:rPr>
              <a:t>Replaces long loops and complex logic with clean, readable one-liners.</a:t>
            </a:r>
          </a:p>
        </p:txBody>
      </p:sp>
      <p:sp>
        <p:nvSpPr>
          <p:cNvPr id="4" name="TextBox 4"/>
          <p:cNvSpPr txBox="1"/>
          <p:nvPr/>
        </p:nvSpPr>
        <p:spPr>
          <a:xfrm>
            <a:off x="3927931" y="373906"/>
            <a:ext cx="10944057" cy="2454669"/>
          </a:xfrm>
          <a:prstGeom prst="rect">
            <a:avLst/>
          </a:prstGeom>
        </p:spPr>
        <p:txBody>
          <a:bodyPr lIns="0" tIns="0" rIns="0" bIns="0" rtlCol="0" anchor="t">
            <a:spAutoFit/>
          </a:bodyPr>
          <a:lstStyle/>
          <a:p>
            <a:pPr algn="ctr">
              <a:lnSpc>
                <a:spcPts val="6589"/>
              </a:lnSpc>
              <a:spcBef>
                <a:spcPct val="0"/>
              </a:spcBef>
            </a:pPr>
            <a:r>
              <a:rPr lang="en-US" sz="5068" b="1" spc="212">
                <a:solidFill>
                  <a:srgbClr val="FFFFFF"/>
                </a:solidFill>
                <a:latin typeface="Times New Roman Bold"/>
                <a:ea typeface="Times New Roman Bold"/>
                <a:cs typeface="Times New Roman Bold"/>
                <a:sym typeface="Times New Roman Bold"/>
              </a:rPr>
              <a:t>Why is pandas Important in </a:t>
            </a:r>
          </a:p>
          <a:p>
            <a:pPr algn="ctr">
              <a:lnSpc>
                <a:spcPts val="6589"/>
              </a:lnSpc>
              <a:spcBef>
                <a:spcPct val="0"/>
              </a:spcBef>
            </a:pPr>
            <a:r>
              <a:rPr lang="en-US" sz="5068" b="1" spc="212">
                <a:solidFill>
                  <a:srgbClr val="FFFFFF"/>
                </a:solidFill>
                <a:latin typeface="Times New Roman Bold"/>
                <a:ea typeface="Times New Roman Bold"/>
                <a:cs typeface="Times New Roman Bold"/>
                <a:sym typeface="Times New Roman Bold"/>
              </a:rPr>
              <a:t>Data Analysis &amp; Data Science?</a:t>
            </a:r>
          </a:p>
          <a:p>
            <a:pPr algn="ctr">
              <a:lnSpc>
                <a:spcPts val="5679"/>
              </a:lnSpc>
              <a:spcBef>
                <a:spcPct val="0"/>
              </a:spcBef>
            </a:pPr>
            <a:endParaRPr lang="en-US" sz="5068" b="1" spc="212">
              <a:solidFill>
                <a:srgbClr val="FFFFFF"/>
              </a:solidFill>
              <a:latin typeface="Times New Roman Bold"/>
              <a:ea typeface="Times New Roman Bold"/>
              <a:cs typeface="Times New Roman Bold"/>
              <a:sym typeface="Times New Roman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Freeform 3"/>
          <p:cNvSpPr/>
          <p:nvPr/>
        </p:nvSpPr>
        <p:spPr>
          <a:xfrm>
            <a:off x="11495595" y="2816594"/>
            <a:ext cx="6713689" cy="6256615"/>
          </a:xfrm>
          <a:custGeom>
            <a:avLst/>
            <a:gdLst/>
            <a:ahLst/>
            <a:cxnLst/>
            <a:rect l="l" t="t" r="r" b="b"/>
            <a:pathLst>
              <a:path w="6713689" h="6256615">
                <a:moveTo>
                  <a:pt x="0" y="0"/>
                </a:moveTo>
                <a:lnTo>
                  <a:pt x="6713688" y="0"/>
                </a:lnTo>
                <a:lnTo>
                  <a:pt x="6713688" y="6256614"/>
                </a:lnTo>
                <a:lnTo>
                  <a:pt x="0" y="6256614"/>
                </a:lnTo>
                <a:lnTo>
                  <a:pt x="0" y="0"/>
                </a:lnTo>
                <a:close/>
              </a:path>
            </a:pathLst>
          </a:custGeom>
          <a:blipFill>
            <a:blip r:embed="rId3"/>
            <a:stretch>
              <a:fillRect l="-46148" r="-46995"/>
            </a:stretch>
          </a:blipFill>
        </p:spPr>
      </p:sp>
      <p:sp>
        <p:nvSpPr>
          <p:cNvPr id="4" name="Freeform 4"/>
          <p:cNvSpPr/>
          <p:nvPr/>
        </p:nvSpPr>
        <p:spPr>
          <a:xfrm>
            <a:off x="14852439" y="2816594"/>
            <a:ext cx="332766" cy="386632"/>
          </a:xfrm>
          <a:custGeom>
            <a:avLst/>
            <a:gdLst/>
            <a:ahLst/>
            <a:cxnLst/>
            <a:rect l="l" t="t" r="r" b="b"/>
            <a:pathLst>
              <a:path w="332766" h="386632">
                <a:moveTo>
                  <a:pt x="0" y="0"/>
                </a:moveTo>
                <a:lnTo>
                  <a:pt x="332766" y="0"/>
                </a:lnTo>
                <a:lnTo>
                  <a:pt x="332766" y="386632"/>
                </a:lnTo>
                <a:lnTo>
                  <a:pt x="0" y="386632"/>
                </a:lnTo>
                <a:lnTo>
                  <a:pt x="0" y="0"/>
                </a:lnTo>
                <a:close/>
              </a:path>
            </a:pathLst>
          </a:custGeom>
          <a:blipFill>
            <a:blip r:embed="rId4"/>
            <a:stretch>
              <a:fillRect l="-72454" r="-385764" b="-13505"/>
            </a:stretch>
          </a:blipFill>
        </p:spPr>
      </p:sp>
      <p:sp>
        <p:nvSpPr>
          <p:cNvPr id="5" name="TextBox 5"/>
          <p:cNvSpPr txBox="1"/>
          <p:nvPr/>
        </p:nvSpPr>
        <p:spPr>
          <a:xfrm>
            <a:off x="268148" y="1815233"/>
            <a:ext cx="10952807" cy="8144156"/>
          </a:xfrm>
          <a:prstGeom prst="rect">
            <a:avLst/>
          </a:prstGeom>
        </p:spPr>
        <p:txBody>
          <a:bodyPr lIns="0" tIns="0" rIns="0" bIns="0" rtlCol="0" anchor="t">
            <a:spAutoFit/>
          </a:bodyPr>
          <a:lstStyle/>
          <a:p>
            <a:pPr algn="l">
              <a:lnSpc>
                <a:spcPts val="4308"/>
              </a:lnSpc>
            </a:pPr>
            <a:r>
              <a:rPr lang="en-US" sz="2779" spc="116">
                <a:solidFill>
                  <a:srgbClr val="FFFFFF"/>
                </a:solidFill>
                <a:latin typeface="Poppins"/>
                <a:ea typeface="Poppins"/>
                <a:cs typeface="Poppins"/>
                <a:sym typeface="Poppins"/>
              </a:rPr>
              <a:t>The data used in this project was collected through a Google Form survey designed and distributed by our team. The survey aimed to capture the lived experiences and perspectives of individuals from diverse social backgrounds across India, focusing on caste category, gender identity, age group, geographic location, and professional or academic position. Respondents were also asked about their experiences with reservation benefits, perceptions of discrimination, and the nature of selection and promotion in their respective fields.</a:t>
            </a:r>
          </a:p>
          <a:p>
            <a:pPr algn="l">
              <a:lnSpc>
                <a:spcPts val="4308"/>
              </a:lnSpc>
            </a:pPr>
            <a:endParaRPr lang="en-US" sz="2779" spc="116">
              <a:solidFill>
                <a:srgbClr val="FFFFFF"/>
              </a:solidFill>
              <a:latin typeface="Poppins"/>
              <a:ea typeface="Poppins"/>
              <a:cs typeface="Poppins"/>
              <a:sym typeface="Poppins"/>
            </a:endParaRPr>
          </a:p>
          <a:p>
            <a:pPr algn="l">
              <a:lnSpc>
                <a:spcPts val="4308"/>
              </a:lnSpc>
            </a:pPr>
            <a:r>
              <a:rPr lang="en-US" sz="2779" spc="116">
                <a:solidFill>
                  <a:srgbClr val="FFFFFF"/>
                </a:solidFill>
                <a:latin typeface="Poppins"/>
                <a:ea typeface="Poppins"/>
                <a:cs typeface="Poppins"/>
                <a:sym typeface="Poppins"/>
              </a:rPr>
              <a:t>The form included both objective and subjective questions, and participation was voluntary. The collected data serves as the foundation for further analysis, visualization, and dashboard development.</a:t>
            </a:r>
          </a:p>
        </p:txBody>
      </p:sp>
      <p:sp>
        <p:nvSpPr>
          <p:cNvPr id="6" name="TextBox 6"/>
          <p:cNvSpPr txBox="1"/>
          <p:nvPr/>
        </p:nvSpPr>
        <p:spPr>
          <a:xfrm>
            <a:off x="3735348" y="131246"/>
            <a:ext cx="11449857" cy="1277657"/>
          </a:xfrm>
          <a:prstGeom prst="rect">
            <a:avLst/>
          </a:prstGeom>
        </p:spPr>
        <p:txBody>
          <a:bodyPr wrap="square" lIns="0" tIns="0" rIns="0" bIns="0" rtlCol="0" anchor="t">
            <a:spAutoFit/>
          </a:bodyPr>
          <a:lstStyle/>
          <a:p>
            <a:pPr algn="ctr">
              <a:lnSpc>
                <a:spcPts val="10749"/>
              </a:lnSpc>
              <a:spcBef>
                <a:spcPct val="0"/>
              </a:spcBef>
            </a:pPr>
            <a:r>
              <a:rPr lang="en-US" sz="8268" b="1" spc="347" dirty="0">
                <a:solidFill>
                  <a:srgbClr val="FFFFFF"/>
                </a:solidFill>
                <a:latin typeface="Times New Roman Bold"/>
                <a:ea typeface="Times New Roman Bold"/>
                <a:cs typeface="Times New Roman Bold"/>
                <a:sym typeface="Times New Roman Bold"/>
              </a:rPr>
              <a:t>Information Gathering</a:t>
            </a:r>
          </a:p>
        </p:txBody>
      </p:sp>
      <p:sp>
        <p:nvSpPr>
          <p:cNvPr id="7" name="TextBox 6">
            <a:extLst>
              <a:ext uri="{FF2B5EF4-FFF2-40B4-BE49-F238E27FC236}">
                <a16:creationId xmlns:a16="http://schemas.microsoft.com/office/drawing/2014/main" id="{22773C37-88F5-D291-9A04-B772A3CC704B}"/>
              </a:ext>
            </a:extLst>
          </p:cNvPr>
          <p:cNvSpPr txBox="1"/>
          <p:nvPr/>
        </p:nvSpPr>
        <p:spPr>
          <a:xfrm>
            <a:off x="15092839" y="3690069"/>
            <a:ext cx="332766" cy="386631"/>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Freeform 3"/>
          <p:cNvSpPr/>
          <p:nvPr/>
        </p:nvSpPr>
        <p:spPr>
          <a:xfrm>
            <a:off x="9567624" y="2335432"/>
            <a:ext cx="8488914" cy="6734047"/>
          </a:xfrm>
          <a:custGeom>
            <a:avLst/>
            <a:gdLst/>
            <a:ahLst/>
            <a:cxnLst/>
            <a:rect l="l" t="t" r="r" b="b"/>
            <a:pathLst>
              <a:path w="8488914" h="6734047">
                <a:moveTo>
                  <a:pt x="0" y="0"/>
                </a:moveTo>
                <a:lnTo>
                  <a:pt x="8488914" y="0"/>
                </a:lnTo>
                <a:lnTo>
                  <a:pt x="8488914" y="6734047"/>
                </a:lnTo>
                <a:lnTo>
                  <a:pt x="0" y="6734047"/>
                </a:lnTo>
                <a:lnTo>
                  <a:pt x="0" y="0"/>
                </a:lnTo>
                <a:close/>
              </a:path>
            </a:pathLst>
          </a:custGeom>
          <a:blipFill>
            <a:blip r:embed="rId3"/>
            <a:stretch>
              <a:fillRect l="-10" r="-94063"/>
            </a:stretch>
          </a:blipFill>
        </p:spPr>
      </p:sp>
      <p:sp>
        <p:nvSpPr>
          <p:cNvPr id="4" name="TextBox 4"/>
          <p:cNvSpPr txBox="1"/>
          <p:nvPr/>
        </p:nvSpPr>
        <p:spPr>
          <a:xfrm>
            <a:off x="5838230" y="131246"/>
            <a:ext cx="7268170" cy="1277657"/>
          </a:xfrm>
          <a:prstGeom prst="rect">
            <a:avLst/>
          </a:prstGeom>
        </p:spPr>
        <p:txBody>
          <a:bodyPr wrap="square" lIns="0" tIns="0" rIns="0" bIns="0" rtlCol="0" anchor="t">
            <a:spAutoFit/>
          </a:bodyPr>
          <a:lstStyle/>
          <a:p>
            <a:pPr algn="ctr">
              <a:lnSpc>
                <a:spcPts val="10749"/>
              </a:lnSpc>
              <a:spcBef>
                <a:spcPct val="0"/>
              </a:spcBef>
            </a:pPr>
            <a:r>
              <a:rPr lang="en-US" sz="8268" b="1" spc="347" dirty="0">
                <a:solidFill>
                  <a:srgbClr val="FFFFFF"/>
                </a:solidFill>
                <a:latin typeface="Times New Roman Bold"/>
                <a:ea typeface="Times New Roman Bold"/>
                <a:cs typeface="Times New Roman Bold"/>
                <a:sym typeface="Times New Roman Bold"/>
              </a:rPr>
              <a:t>Data Loading</a:t>
            </a:r>
          </a:p>
        </p:txBody>
      </p:sp>
      <p:sp>
        <p:nvSpPr>
          <p:cNvPr id="5" name="TextBox 5"/>
          <p:cNvSpPr txBox="1"/>
          <p:nvPr/>
        </p:nvSpPr>
        <p:spPr>
          <a:xfrm>
            <a:off x="423624" y="3006012"/>
            <a:ext cx="9144000" cy="2533496"/>
          </a:xfrm>
          <a:prstGeom prst="rect">
            <a:avLst/>
          </a:prstGeom>
        </p:spPr>
        <p:txBody>
          <a:bodyPr lIns="0" tIns="0" rIns="0" bIns="0" rtlCol="0" anchor="t">
            <a:spAutoFit/>
          </a:bodyPr>
          <a:lstStyle/>
          <a:p>
            <a:pPr algn="l">
              <a:lnSpc>
                <a:spcPts val="5067"/>
              </a:lnSpc>
            </a:pPr>
            <a:r>
              <a:rPr lang="en-US" sz="2846" spc="119">
                <a:solidFill>
                  <a:srgbClr val="FFFFFF"/>
                </a:solidFill>
                <a:latin typeface="Poppins"/>
                <a:ea typeface="Poppins"/>
                <a:cs typeface="Poppins"/>
                <a:sym typeface="Poppins"/>
              </a:rPr>
              <a:t>Data loading is the process of importing data from a source (like a file, database, or web service) into your program or analysis environment so you can work with it.</a:t>
            </a:r>
          </a:p>
        </p:txBody>
      </p:sp>
      <p:sp>
        <p:nvSpPr>
          <p:cNvPr id="6" name="TextBox 6"/>
          <p:cNvSpPr txBox="1"/>
          <p:nvPr/>
        </p:nvSpPr>
        <p:spPr>
          <a:xfrm>
            <a:off x="423624" y="2062323"/>
            <a:ext cx="5977176" cy="572208"/>
          </a:xfrm>
          <a:prstGeom prst="rect">
            <a:avLst/>
          </a:prstGeom>
        </p:spPr>
        <p:txBody>
          <a:bodyPr wrap="square" lIns="0" tIns="0" rIns="0" bIns="0" rtlCol="0" anchor="t">
            <a:spAutoFit/>
          </a:bodyPr>
          <a:lstStyle/>
          <a:p>
            <a:pPr algn="l">
              <a:lnSpc>
                <a:spcPts val="4685"/>
              </a:lnSpc>
              <a:spcBef>
                <a:spcPct val="0"/>
              </a:spcBef>
            </a:pPr>
            <a:r>
              <a:rPr lang="en-US" sz="3346" b="1" spc="140" dirty="0">
                <a:solidFill>
                  <a:srgbClr val="FFFFFF"/>
                </a:solidFill>
                <a:latin typeface="Poppins Bold"/>
                <a:ea typeface="Poppins Bold"/>
                <a:cs typeface="Poppins Bold"/>
                <a:sym typeface="Poppins Bold"/>
              </a:rPr>
              <a:t>What is Data Loading?</a:t>
            </a:r>
          </a:p>
        </p:txBody>
      </p:sp>
      <p:sp>
        <p:nvSpPr>
          <p:cNvPr id="7" name="TextBox 7"/>
          <p:cNvSpPr txBox="1"/>
          <p:nvPr/>
        </p:nvSpPr>
        <p:spPr>
          <a:xfrm>
            <a:off x="423624" y="6082720"/>
            <a:ext cx="8034576" cy="572208"/>
          </a:xfrm>
          <a:prstGeom prst="rect">
            <a:avLst/>
          </a:prstGeom>
        </p:spPr>
        <p:txBody>
          <a:bodyPr wrap="square" lIns="0" tIns="0" rIns="0" bIns="0" rtlCol="0" anchor="t">
            <a:spAutoFit/>
          </a:bodyPr>
          <a:lstStyle/>
          <a:p>
            <a:pPr algn="ctr">
              <a:lnSpc>
                <a:spcPts val="4685"/>
              </a:lnSpc>
              <a:spcBef>
                <a:spcPct val="0"/>
              </a:spcBef>
            </a:pPr>
            <a:r>
              <a:rPr lang="en-US" sz="3346" b="1" spc="140" dirty="0">
                <a:solidFill>
                  <a:srgbClr val="FFFFFF"/>
                </a:solidFill>
                <a:latin typeface="Poppins Bold"/>
                <a:ea typeface="Poppins Bold"/>
                <a:cs typeface="Poppins Bold"/>
                <a:sym typeface="Poppins Bold"/>
              </a:rPr>
              <a:t>Why Is Data Loading Important?</a:t>
            </a:r>
          </a:p>
        </p:txBody>
      </p:sp>
      <p:sp>
        <p:nvSpPr>
          <p:cNvPr id="8" name="TextBox 8"/>
          <p:cNvSpPr txBox="1"/>
          <p:nvPr/>
        </p:nvSpPr>
        <p:spPr>
          <a:xfrm>
            <a:off x="423624" y="7121945"/>
            <a:ext cx="9144000" cy="1947534"/>
          </a:xfrm>
          <a:prstGeom prst="rect">
            <a:avLst/>
          </a:prstGeom>
        </p:spPr>
        <p:txBody>
          <a:bodyPr lIns="0" tIns="0" rIns="0" bIns="0" rtlCol="0" anchor="t">
            <a:spAutoFit/>
          </a:bodyPr>
          <a:lstStyle/>
          <a:p>
            <a:pPr algn="l">
              <a:lnSpc>
                <a:spcPts val="5181"/>
              </a:lnSpc>
            </a:pPr>
            <a:r>
              <a:rPr lang="en-US" sz="2846" spc="119">
                <a:solidFill>
                  <a:srgbClr val="FFFFFF"/>
                </a:solidFill>
                <a:latin typeface="Poppins"/>
                <a:ea typeface="Poppins"/>
                <a:cs typeface="Poppins"/>
                <a:sym typeface="Poppins"/>
              </a:rPr>
              <a:t>Almost every data-related task—like analysis, visualization, or machine learning—starts with getting the data into memory.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5422447" y="131246"/>
            <a:ext cx="8141153" cy="1277657"/>
          </a:xfrm>
          <a:prstGeom prst="rect">
            <a:avLst/>
          </a:prstGeom>
        </p:spPr>
        <p:txBody>
          <a:bodyPr wrap="square" lIns="0" tIns="0" rIns="0" bIns="0" rtlCol="0" anchor="t">
            <a:spAutoFit/>
          </a:bodyPr>
          <a:lstStyle/>
          <a:p>
            <a:pPr algn="ctr">
              <a:lnSpc>
                <a:spcPts val="10749"/>
              </a:lnSpc>
              <a:spcBef>
                <a:spcPct val="0"/>
              </a:spcBef>
            </a:pPr>
            <a:r>
              <a:rPr lang="en-US" sz="8268" b="1" spc="347" dirty="0">
                <a:solidFill>
                  <a:srgbClr val="FFFFFF"/>
                </a:solidFill>
                <a:latin typeface="Times New Roman Bold"/>
                <a:ea typeface="Times New Roman Bold"/>
                <a:cs typeface="Times New Roman Bold"/>
                <a:sym typeface="Times New Roman Bold"/>
              </a:rPr>
              <a:t>Data Exploring</a:t>
            </a:r>
          </a:p>
        </p:txBody>
      </p:sp>
      <p:sp>
        <p:nvSpPr>
          <p:cNvPr id="4" name="TextBox 4"/>
          <p:cNvSpPr txBox="1"/>
          <p:nvPr/>
        </p:nvSpPr>
        <p:spPr>
          <a:xfrm>
            <a:off x="770816" y="1488250"/>
            <a:ext cx="7290677" cy="8373203"/>
          </a:xfrm>
          <a:prstGeom prst="rect">
            <a:avLst/>
          </a:prstGeom>
        </p:spPr>
        <p:txBody>
          <a:bodyPr lIns="0" tIns="0" rIns="0" bIns="0" rtlCol="0" anchor="t">
            <a:spAutoFit/>
          </a:bodyPr>
          <a:lstStyle/>
          <a:p>
            <a:pPr algn="l">
              <a:lnSpc>
                <a:spcPts val="6468"/>
              </a:lnSpc>
            </a:pPr>
            <a:r>
              <a:rPr lang="en-US" sz="3369" b="1" spc="141">
                <a:solidFill>
                  <a:srgbClr val="FFFFFF"/>
                </a:solidFill>
                <a:latin typeface="Poppins Bold"/>
                <a:ea typeface="Poppins Bold"/>
                <a:cs typeface="Poppins Bold"/>
                <a:sym typeface="Poppins Bold"/>
              </a:rPr>
              <a:t>What is Exploring of Data ?</a:t>
            </a:r>
          </a:p>
          <a:p>
            <a:pPr algn="l">
              <a:lnSpc>
                <a:spcPts val="5892"/>
              </a:lnSpc>
            </a:pPr>
            <a:r>
              <a:rPr lang="en-US" sz="3069" spc="128">
                <a:solidFill>
                  <a:srgbClr val="FFFFFF"/>
                </a:solidFill>
                <a:latin typeface="Poppins"/>
                <a:ea typeface="Poppins"/>
                <a:cs typeface="Poppins"/>
                <a:sym typeface="Poppins"/>
              </a:rPr>
              <a:t>Information gathering is the process of collecting relevant data or knowledge to solve a problem, make decisions, or build something—like a report, software, or analysis.</a:t>
            </a:r>
          </a:p>
          <a:p>
            <a:pPr algn="l">
              <a:lnSpc>
                <a:spcPts val="6468"/>
              </a:lnSpc>
            </a:pPr>
            <a:endParaRPr lang="en-US" sz="3069" spc="128">
              <a:solidFill>
                <a:srgbClr val="FFFFFF"/>
              </a:solidFill>
              <a:latin typeface="Poppins"/>
              <a:ea typeface="Poppins"/>
              <a:cs typeface="Poppins"/>
              <a:sym typeface="Poppins"/>
            </a:endParaRPr>
          </a:p>
          <a:p>
            <a:pPr algn="l">
              <a:lnSpc>
                <a:spcPts val="6468"/>
              </a:lnSpc>
            </a:pPr>
            <a:r>
              <a:rPr lang="en-US" sz="3369" b="1" spc="141">
                <a:solidFill>
                  <a:srgbClr val="FFFFFF"/>
                </a:solidFill>
                <a:latin typeface="Poppins Bold"/>
                <a:ea typeface="Poppins Bold"/>
                <a:cs typeface="Poppins Bold"/>
                <a:sym typeface="Poppins Bold"/>
              </a:rPr>
              <a:t>In General Terms:</a:t>
            </a:r>
          </a:p>
          <a:p>
            <a:pPr algn="l">
              <a:lnSpc>
                <a:spcPts val="5892"/>
              </a:lnSpc>
            </a:pPr>
            <a:r>
              <a:rPr lang="en-US" sz="3069" spc="128">
                <a:solidFill>
                  <a:srgbClr val="FFFFFF"/>
                </a:solidFill>
                <a:latin typeface="Poppins"/>
                <a:ea typeface="Poppins"/>
                <a:cs typeface="Poppins"/>
                <a:sym typeface="Poppins"/>
              </a:rPr>
              <a:t>It answers “What do I need to know?” and “Where can I find it?”</a:t>
            </a:r>
          </a:p>
        </p:txBody>
      </p:sp>
      <p:sp>
        <p:nvSpPr>
          <p:cNvPr id="5" name="TextBox 5"/>
          <p:cNvSpPr txBox="1"/>
          <p:nvPr/>
        </p:nvSpPr>
        <p:spPr>
          <a:xfrm>
            <a:off x="9144000" y="1826161"/>
            <a:ext cx="7909333" cy="7919699"/>
          </a:xfrm>
          <a:prstGeom prst="rect">
            <a:avLst/>
          </a:prstGeom>
        </p:spPr>
        <p:txBody>
          <a:bodyPr lIns="0" tIns="0" rIns="0" bIns="0" rtlCol="0" anchor="t">
            <a:spAutoFit/>
          </a:bodyPr>
          <a:lstStyle/>
          <a:p>
            <a:pPr algn="l">
              <a:lnSpc>
                <a:spcPts val="5700"/>
              </a:lnSpc>
            </a:pPr>
            <a:r>
              <a:rPr lang="en-US" sz="2969" spc="267">
                <a:solidFill>
                  <a:srgbClr val="FFFFFF"/>
                </a:solidFill>
                <a:latin typeface="Poppins"/>
                <a:ea typeface="Poppins"/>
                <a:cs typeface="Poppins"/>
                <a:sym typeface="Poppins"/>
              </a:rPr>
              <a:t>#shape</a:t>
            </a:r>
          </a:p>
          <a:p>
            <a:pPr algn="l">
              <a:lnSpc>
                <a:spcPts val="5700"/>
              </a:lnSpc>
            </a:pPr>
            <a:r>
              <a:rPr lang="en-US" sz="2969" spc="267">
                <a:solidFill>
                  <a:srgbClr val="FFFFFF"/>
                </a:solidFill>
                <a:latin typeface="Poppins"/>
                <a:ea typeface="Poppins"/>
                <a:cs typeface="Poppins"/>
                <a:sym typeface="Poppins"/>
              </a:rPr>
              <a:t>#info</a:t>
            </a:r>
          </a:p>
          <a:p>
            <a:pPr algn="l">
              <a:lnSpc>
                <a:spcPts val="5700"/>
              </a:lnSpc>
            </a:pPr>
            <a:r>
              <a:rPr lang="en-US" sz="2969" spc="267">
                <a:solidFill>
                  <a:srgbClr val="FFFFFF"/>
                </a:solidFill>
                <a:latin typeface="Poppins"/>
                <a:ea typeface="Poppins"/>
                <a:cs typeface="Poppins"/>
                <a:sym typeface="Poppins"/>
              </a:rPr>
              <a:t>#mean</a:t>
            </a:r>
          </a:p>
          <a:p>
            <a:pPr algn="l">
              <a:lnSpc>
                <a:spcPts val="5700"/>
              </a:lnSpc>
            </a:pPr>
            <a:r>
              <a:rPr lang="en-US" sz="2969" spc="267">
                <a:solidFill>
                  <a:srgbClr val="FFFFFF"/>
                </a:solidFill>
                <a:latin typeface="Poppins"/>
                <a:ea typeface="Poppins"/>
                <a:cs typeface="Poppins"/>
                <a:sym typeface="Poppins"/>
              </a:rPr>
              <a:t>#median</a:t>
            </a:r>
          </a:p>
          <a:p>
            <a:pPr algn="l">
              <a:lnSpc>
                <a:spcPts val="5700"/>
              </a:lnSpc>
            </a:pPr>
            <a:r>
              <a:rPr lang="en-US" sz="2969" spc="267">
                <a:solidFill>
                  <a:srgbClr val="FFFFFF"/>
                </a:solidFill>
                <a:latin typeface="Poppins"/>
                <a:ea typeface="Poppins"/>
                <a:cs typeface="Poppins"/>
                <a:sym typeface="Poppins"/>
              </a:rPr>
              <a:t>#std((name.column_name.std()))</a:t>
            </a:r>
          </a:p>
          <a:p>
            <a:pPr algn="l">
              <a:lnSpc>
                <a:spcPts val="5700"/>
              </a:lnSpc>
            </a:pPr>
            <a:r>
              <a:rPr lang="en-US" sz="2969" spc="267">
                <a:solidFill>
                  <a:srgbClr val="FFFFFF"/>
                </a:solidFill>
                <a:latin typeface="Poppins"/>
                <a:ea typeface="Poppins"/>
                <a:cs typeface="Poppins"/>
                <a:sym typeface="Poppins"/>
              </a:rPr>
              <a:t>#head</a:t>
            </a:r>
          </a:p>
          <a:p>
            <a:pPr algn="l">
              <a:lnSpc>
                <a:spcPts val="5700"/>
              </a:lnSpc>
            </a:pPr>
            <a:r>
              <a:rPr lang="en-US" sz="2969" spc="267">
                <a:solidFill>
                  <a:srgbClr val="FFFFFF"/>
                </a:solidFill>
                <a:latin typeface="Poppins"/>
                <a:ea typeface="Poppins"/>
                <a:cs typeface="Poppins"/>
                <a:sym typeface="Poppins"/>
              </a:rPr>
              <a:t>#tail</a:t>
            </a:r>
          </a:p>
          <a:p>
            <a:pPr algn="l">
              <a:lnSpc>
                <a:spcPts val="5700"/>
              </a:lnSpc>
            </a:pPr>
            <a:r>
              <a:rPr lang="en-US" sz="2969" spc="267">
                <a:solidFill>
                  <a:srgbClr val="FFFFFF"/>
                </a:solidFill>
                <a:latin typeface="Poppins"/>
                <a:ea typeface="Poppins"/>
                <a:cs typeface="Poppins"/>
                <a:sym typeface="Poppins"/>
              </a:rPr>
              <a:t>#count</a:t>
            </a:r>
          </a:p>
          <a:p>
            <a:pPr algn="l">
              <a:lnSpc>
                <a:spcPts val="5700"/>
              </a:lnSpc>
            </a:pPr>
            <a:r>
              <a:rPr lang="en-US" sz="2969" spc="267">
                <a:solidFill>
                  <a:srgbClr val="FFFFFF"/>
                </a:solidFill>
                <a:latin typeface="Poppins"/>
                <a:ea typeface="Poppins"/>
                <a:cs typeface="Poppins"/>
                <a:sym typeface="Poppins"/>
              </a:rPr>
              <a:t>#describe</a:t>
            </a:r>
          </a:p>
          <a:p>
            <a:pPr algn="l">
              <a:lnSpc>
                <a:spcPts val="5700"/>
              </a:lnSpc>
            </a:pPr>
            <a:r>
              <a:rPr lang="en-US" sz="2969" spc="267">
                <a:solidFill>
                  <a:srgbClr val="FFFFFF"/>
                </a:solidFill>
                <a:latin typeface="Poppins"/>
                <a:ea typeface="Poppins"/>
                <a:cs typeface="Poppins"/>
                <a:sym typeface="Poppins"/>
              </a:rPr>
              <a:t>#min</a:t>
            </a:r>
          </a:p>
          <a:p>
            <a:pPr algn="l">
              <a:lnSpc>
                <a:spcPts val="5700"/>
              </a:lnSpc>
            </a:pPr>
            <a:r>
              <a:rPr lang="en-US" sz="2969" spc="267">
                <a:solidFill>
                  <a:srgbClr val="FFFFFF"/>
                </a:solidFill>
                <a:latin typeface="Poppins"/>
                <a:ea typeface="Poppins"/>
                <a:cs typeface="Poppins"/>
                <a:sym typeface="Poppins"/>
              </a:rPr>
              <a:t>#max</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53545"/>
        </a:solidFill>
        <a:effectLst/>
      </p:bgPr>
    </p:bg>
    <p:spTree>
      <p:nvGrpSpPr>
        <p:cNvPr id="1" name=""/>
        <p:cNvGrpSpPr/>
        <p:nvPr/>
      </p:nvGrpSpPr>
      <p:grpSpPr>
        <a:xfrm>
          <a:off x="0" y="0"/>
          <a:ext cx="0" cy="0"/>
          <a:chOff x="0" y="0"/>
          <a:chExt cx="0" cy="0"/>
        </a:xfrm>
      </p:grpSpPr>
      <p:sp>
        <p:nvSpPr>
          <p:cNvPr id="2" name="Freeform 2"/>
          <p:cNvSpPr/>
          <p:nvPr/>
        </p:nvSpPr>
        <p:spPr>
          <a:xfrm>
            <a:off x="5680782" y="296160"/>
            <a:ext cx="3700966" cy="5381922"/>
          </a:xfrm>
          <a:custGeom>
            <a:avLst/>
            <a:gdLst/>
            <a:ahLst/>
            <a:cxnLst/>
            <a:rect l="l" t="t" r="r" b="b"/>
            <a:pathLst>
              <a:path w="3700966" h="5381922">
                <a:moveTo>
                  <a:pt x="0" y="0"/>
                </a:moveTo>
                <a:lnTo>
                  <a:pt x="3700965" y="0"/>
                </a:lnTo>
                <a:lnTo>
                  <a:pt x="3700965" y="5381922"/>
                </a:lnTo>
                <a:lnTo>
                  <a:pt x="0" y="5381922"/>
                </a:lnTo>
                <a:lnTo>
                  <a:pt x="0" y="0"/>
                </a:lnTo>
                <a:close/>
              </a:path>
            </a:pathLst>
          </a:custGeom>
          <a:blipFill>
            <a:blip r:embed="rId2"/>
            <a:stretch>
              <a:fillRect l="-3893" t="-5465"/>
            </a:stretch>
          </a:blipFill>
        </p:spPr>
      </p:sp>
      <p:sp>
        <p:nvSpPr>
          <p:cNvPr id="3" name="Freeform 3"/>
          <p:cNvSpPr/>
          <p:nvPr/>
        </p:nvSpPr>
        <p:spPr>
          <a:xfrm>
            <a:off x="178016" y="8018865"/>
            <a:ext cx="5258777" cy="2001349"/>
          </a:xfrm>
          <a:custGeom>
            <a:avLst/>
            <a:gdLst/>
            <a:ahLst/>
            <a:cxnLst/>
            <a:rect l="l" t="t" r="r" b="b"/>
            <a:pathLst>
              <a:path w="5258777" h="2001349">
                <a:moveTo>
                  <a:pt x="0" y="0"/>
                </a:moveTo>
                <a:lnTo>
                  <a:pt x="5258777" y="0"/>
                </a:lnTo>
                <a:lnTo>
                  <a:pt x="5258777" y="2001349"/>
                </a:lnTo>
                <a:lnTo>
                  <a:pt x="0" y="2001349"/>
                </a:lnTo>
                <a:lnTo>
                  <a:pt x="0" y="0"/>
                </a:lnTo>
                <a:close/>
              </a:path>
            </a:pathLst>
          </a:custGeom>
          <a:blipFill>
            <a:blip r:embed="rId3"/>
            <a:stretch>
              <a:fillRect r="-25766" b="-256794"/>
            </a:stretch>
          </a:blipFill>
        </p:spPr>
      </p:sp>
      <p:sp>
        <p:nvSpPr>
          <p:cNvPr id="4" name="Freeform 4"/>
          <p:cNvSpPr/>
          <p:nvPr/>
        </p:nvSpPr>
        <p:spPr>
          <a:xfrm>
            <a:off x="9790164" y="296160"/>
            <a:ext cx="5318976" cy="5381922"/>
          </a:xfrm>
          <a:custGeom>
            <a:avLst/>
            <a:gdLst/>
            <a:ahLst/>
            <a:cxnLst/>
            <a:rect l="l" t="t" r="r" b="b"/>
            <a:pathLst>
              <a:path w="5318976" h="5381922">
                <a:moveTo>
                  <a:pt x="0" y="0"/>
                </a:moveTo>
                <a:lnTo>
                  <a:pt x="5318976" y="0"/>
                </a:lnTo>
                <a:lnTo>
                  <a:pt x="5318976" y="5381922"/>
                </a:lnTo>
                <a:lnTo>
                  <a:pt x="0" y="5381922"/>
                </a:lnTo>
                <a:lnTo>
                  <a:pt x="0" y="0"/>
                </a:lnTo>
                <a:close/>
              </a:path>
            </a:pathLst>
          </a:custGeom>
          <a:blipFill>
            <a:blip r:embed="rId4"/>
            <a:stretch>
              <a:fillRect/>
            </a:stretch>
          </a:blipFill>
        </p:spPr>
      </p:sp>
      <p:sp>
        <p:nvSpPr>
          <p:cNvPr id="5" name="Freeform 5"/>
          <p:cNvSpPr/>
          <p:nvPr/>
        </p:nvSpPr>
        <p:spPr>
          <a:xfrm>
            <a:off x="5643922" y="5973663"/>
            <a:ext cx="10260897" cy="4046551"/>
          </a:xfrm>
          <a:custGeom>
            <a:avLst/>
            <a:gdLst/>
            <a:ahLst/>
            <a:cxnLst/>
            <a:rect l="l" t="t" r="r" b="b"/>
            <a:pathLst>
              <a:path w="10260897" h="4046551">
                <a:moveTo>
                  <a:pt x="0" y="0"/>
                </a:moveTo>
                <a:lnTo>
                  <a:pt x="10260898" y="0"/>
                </a:lnTo>
                <a:lnTo>
                  <a:pt x="10260898" y="4046551"/>
                </a:lnTo>
                <a:lnTo>
                  <a:pt x="0" y="4046551"/>
                </a:lnTo>
                <a:lnTo>
                  <a:pt x="0" y="0"/>
                </a:lnTo>
                <a:close/>
              </a:path>
            </a:pathLst>
          </a:custGeom>
          <a:blipFill>
            <a:blip r:embed="rId5"/>
            <a:stretch>
              <a:fillRect/>
            </a:stretch>
          </a:blipFill>
        </p:spPr>
      </p:sp>
      <p:sp>
        <p:nvSpPr>
          <p:cNvPr id="6" name="Freeform 6"/>
          <p:cNvSpPr/>
          <p:nvPr/>
        </p:nvSpPr>
        <p:spPr>
          <a:xfrm>
            <a:off x="178016" y="296160"/>
            <a:ext cx="5258777" cy="7396646"/>
          </a:xfrm>
          <a:custGeom>
            <a:avLst/>
            <a:gdLst/>
            <a:ahLst/>
            <a:cxnLst/>
            <a:rect l="l" t="t" r="r" b="b"/>
            <a:pathLst>
              <a:path w="5258777" h="7396646">
                <a:moveTo>
                  <a:pt x="0" y="0"/>
                </a:moveTo>
                <a:lnTo>
                  <a:pt x="5258777" y="0"/>
                </a:lnTo>
                <a:lnTo>
                  <a:pt x="5258777" y="7396647"/>
                </a:lnTo>
                <a:lnTo>
                  <a:pt x="0" y="7396647"/>
                </a:lnTo>
                <a:lnTo>
                  <a:pt x="0" y="0"/>
                </a:lnTo>
                <a:close/>
              </a:path>
            </a:pathLst>
          </a:custGeom>
          <a:blipFill>
            <a:blip r:embed="rId6"/>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Freeform 3"/>
          <p:cNvSpPr/>
          <p:nvPr/>
        </p:nvSpPr>
        <p:spPr>
          <a:xfrm>
            <a:off x="8463172" y="3545676"/>
            <a:ext cx="9631542" cy="5194570"/>
          </a:xfrm>
          <a:custGeom>
            <a:avLst/>
            <a:gdLst/>
            <a:ahLst/>
            <a:cxnLst/>
            <a:rect l="l" t="t" r="r" b="b"/>
            <a:pathLst>
              <a:path w="9631542" h="5194570">
                <a:moveTo>
                  <a:pt x="0" y="0"/>
                </a:moveTo>
                <a:lnTo>
                  <a:pt x="9631542" y="0"/>
                </a:lnTo>
                <a:lnTo>
                  <a:pt x="9631542" y="5194570"/>
                </a:lnTo>
                <a:lnTo>
                  <a:pt x="0" y="5194570"/>
                </a:lnTo>
                <a:lnTo>
                  <a:pt x="0" y="0"/>
                </a:lnTo>
                <a:close/>
              </a:path>
            </a:pathLst>
          </a:custGeom>
          <a:blipFill>
            <a:blip r:embed="rId3"/>
            <a:stretch>
              <a:fillRect l="-4279" r="-20421"/>
            </a:stretch>
          </a:blipFill>
        </p:spPr>
      </p:sp>
      <p:sp>
        <p:nvSpPr>
          <p:cNvPr id="4" name="TextBox 4"/>
          <p:cNvSpPr txBox="1"/>
          <p:nvPr/>
        </p:nvSpPr>
        <p:spPr>
          <a:xfrm>
            <a:off x="2285702" y="131246"/>
            <a:ext cx="14097298" cy="1277657"/>
          </a:xfrm>
          <a:prstGeom prst="rect">
            <a:avLst/>
          </a:prstGeom>
        </p:spPr>
        <p:txBody>
          <a:bodyPr wrap="square" lIns="0" tIns="0" rIns="0" bIns="0" rtlCol="0" anchor="t">
            <a:spAutoFit/>
          </a:bodyPr>
          <a:lstStyle/>
          <a:p>
            <a:pPr algn="ctr">
              <a:lnSpc>
                <a:spcPts val="10749"/>
              </a:lnSpc>
              <a:spcBef>
                <a:spcPct val="0"/>
              </a:spcBef>
            </a:pPr>
            <a:r>
              <a:rPr lang="en-US" sz="8268" b="1" spc="347" dirty="0">
                <a:solidFill>
                  <a:srgbClr val="FFFFFF"/>
                </a:solidFill>
                <a:latin typeface="Times New Roman Bold"/>
                <a:ea typeface="Times New Roman Bold"/>
                <a:cs typeface="Times New Roman Bold"/>
                <a:sym typeface="Times New Roman Bold"/>
              </a:rPr>
              <a:t>Data Cleaning/Manipulating</a:t>
            </a:r>
          </a:p>
        </p:txBody>
      </p:sp>
      <p:sp>
        <p:nvSpPr>
          <p:cNvPr id="5" name="TextBox 5"/>
          <p:cNvSpPr txBox="1"/>
          <p:nvPr/>
        </p:nvSpPr>
        <p:spPr>
          <a:xfrm>
            <a:off x="390033" y="2106708"/>
            <a:ext cx="8266425" cy="4801583"/>
          </a:xfrm>
          <a:prstGeom prst="rect">
            <a:avLst/>
          </a:prstGeom>
        </p:spPr>
        <p:txBody>
          <a:bodyPr lIns="0" tIns="0" rIns="0" bIns="0" rtlCol="0" anchor="t">
            <a:spAutoFit/>
          </a:bodyPr>
          <a:lstStyle/>
          <a:p>
            <a:pPr algn="l">
              <a:lnSpc>
                <a:spcPts val="4740"/>
              </a:lnSpc>
            </a:pPr>
            <a:r>
              <a:rPr lang="en-US" sz="3269" b="1" spc="137">
                <a:solidFill>
                  <a:srgbClr val="FFFFFF"/>
                </a:solidFill>
                <a:latin typeface="Poppins Bold"/>
                <a:ea typeface="Poppins Bold"/>
                <a:cs typeface="Poppins Bold"/>
                <a:sym typeface="Poppins Bold"/>
              </a:rPr>
              <a:t>What is Data Cleaning?</a:t>
            </a:r>
          </a:p>
          <a:p>
            <a:pPr algn="l">
              <a:lnSpc>
                <a:spcPts val="4740"/>
              </a:lnSpc>
            </a:pPr>
            <a:r>
              <a:rPr lang="en-US" sz="3269" spc="137">
                <a:solidFill>
                  <a:srgbClr val="FFFFFF"/>
                </a:solidFill>
                <a:latin typeface="Poppins"/>
                <a:ea typeface="Poppins"/>
                <a:cs typeface="Poppins"/>
                <a:sym typeface="Poppins"/>
              </a:rPr>
              <a:t>Data cleaning (or data cleansing) is the process of fixing or removing incorrect, corrupted, or incomplete data from a dataset to improve its quality and reliability.</a:t>
            </a:r>
          </a:p>
          <a:p>
            <a:pPr algn="l">
              <a:lnSpc>
                <a:spcPts val="4740"/>
              </a:lnSpc>
            </a:pPr>
            <a:endParaRPr lang="en-US" sz="3269" spc="137">
              <a:solidFill>
                <a:srgbClr val="FFFFFF"/>
              </a:solidFill>
              <a:latin typeface="Poppins"/>
              <a:ea typeface="Poppins"/>
              <a:cs typeface="Poppins"/>
              <a:sym typeface="Poppins"/>
            </a:endParaRPr>
          </a:p>
          <a:p>
            <a:pPr algn="l">
              <a:lnSpc>
                <a:spcPts val="4740"/>
              </a:lnSpc>
            </a:pPr>
            <a:endParaRPr lang="en-US" sz="3269" spc="137">
              <a:solidFill>
                <a:srgbClr val="FFFFFF"/>
              </a:solidFill>
              <a:latin typeface="Poppins"/>
              <a:ea typeface="Poppins"/>
              <a:cs typeface="Poppins"/>
              <a:sym typeface="Poppins"/>
            </a:endParaRPr>
          </a:p>
        </p:txBody>
      </p:sp>
      <p:sp>
        <p:nvSpPr>
          <p:cNvPr id="6" name="TextBox 6"/>
          <p:cNvSpPr txBox="1"/>
          <p:nvPr/>
        </p:nvSpPr>
        <p:spPr>
          <a:xfrm>
            <a:off x="390033" y="6000086"/>
            <a:ext cx="7843004" cy="4501629"/>
          </a:xfrm>
          <a:prstGeom prst="rect">
            <a:avLst/>
          </a:prstGeom>
        </p:spPr>
        <p:txBody>
          <a:bodyPr lIns="0" tIns="0" rIns="0" bIns="0" rtlCol="0" anchor="t">
            <a:spAutoFit/>
          </a:bodyPr>
          <a:lstStyle/>
          <a:p>
            <a:pPr algn="l">
              <a:lnSpc>
                <a:spcPts val="5156"/>
              </a:lnSpc>
            </a:pPr>
            <a:r>
              <a:rPr lang="en-US" sz="3369" b="1" spc="141">
                <a:solidFill>
                  <a:srgbClr val="FFFFFF"/>
                </a:solidFill>
                <a:latin typeface="Poppins Bold"/>
                <a:ea typeface="Poppins Bold"/>
                <a:cs typeface="Poppins Bold"/>
                <a:sym typeface="Poppins Bold"/>
              </a:rPr>
              <a:t>Why Is Data Cleaning Important?</a:t>
            </a:r>
          </a:p>
          <a:p>
            <a:pPr algn="l">
              <a:lnSpc>
                <a:spcPts val="5156"/>
              </a:lnSpc>
            </a:pPr>
            <a:r>
              <a:rPr lang="en-US" sz="3369" spc="141">
                <a:solidFill>
                  <a:srgbClr val="FFFFFF"/>
                </a:solidFill>
                <a:latin typeface="Poppins"/>
                <a:ea typeface="Poppins"/>
                <a:cs typeface="Poppins"/>
                <a:sym typeface="Poppins"/>
              </a:rPr>
              <a:t>Raw data is often messy:</a:t>
            </a:r>
          </a:p>
          <a:p>
            <a:pPr algn="l">
              <a:lnSpc>
                <a:spcPts val="5156"/>
              </a:lnSpc>
            </a:pPr>
            <a:r>
              <a:rPr lang="en-US" sz="3369" spc="141">
                <a:solidFill>
                  <a:srgbClr val="FFFFFF"/>
                </a:solidFill>
                <a:latin typeface="Poppins"/>
                <a:ea typeface="Poppins"/>
                <a:cs typeface="Poppins"/>
                <a:sym typeface="Poppins"/>
              </a:rPr>
              <a:t>Missing values</a:t>
            </a:r>
          </a:p>
          <a:p>
            <a:pPr algn="l">
              <a:lnSpc>
                <a:spcPts val="5156"/>
              </a:lnSpc>
            </a:pPr>
            <a:r>
              <a:rPr lang="en-US" sz="3369" spc="141">
                <a:solidFill>
                  <a:srgbClr val="FFFFFF"/>
                </a:solidFill>
                <a:latin typeface="Poppins"/>
                <a:ea typeface="Poppins"/>
                <a:cs typeface="Poppins"/>
                <a:sym typeface="Poppins"/>
              </a:rPr>
              <a:t>Duplicate records</a:t>
            </a:r>
          </a:p>
          <a:p>
            <a:pPr algn="l">
              <a:lnSpc>
                <a:spcPts val="5156"/>
              </a:lnSpc>
            </a:pPr>
            <a:r>
              <a:rPr lang="en-US" sz="3369" spc="141">
                <a:solidFill>
                  <a:srgbClr val="FFFFFF"/>
                </a:solidFill>
                <a:latin typeface="Poppins"/>
                <a:ea typeface="Poppins"/>
                <a:cs typeface="Poppins"/>
                <a:sym typeface="Poppins"/>
              </a:rPr>
              <a:t>Inconsistent formats</a:t>
            </a:r>
          </a:p>
          <a:p>
            <a:pPr algn="l">
              <a:lnSpc>
                <a:spcPts val="5156"/>
              </a:lnSpc>
            </a:pPr>
            <a:r>
              <a:rPr lang="en-US" sz="3369" spc="141">
                <a:solidFill>
                  <a:srgbClr val="FFFFFF"/>
                </a:solidFill>
                <a:latin typeface="Poppins"/>
                <a:ea typeface="Poppins"/>
                <a:cs typeface="Poppins"/>
                <a:sym typeface="Poppins"/>
              </a:rPr>
              <a:t>(e.g., "Male", "male", "M")</a:t>
            </a:r>
          </a:p>
          <a:p>
            <a:pPr algn="l">
              <a:lnSpc>
                <a:spcPts val="4850"/>
              </a:lnSpc>
            </a:pPr>
            <a:endParaRPr lang="en-US" sz="3369" spc="141">
              <a:solidFill>
                <a:srgbClr val="FFFFFF"/>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610356" y="253232"/>
            <a:ext cx="7711168" cy="7173008"/>
          </a:xfrm>
          <a:custGeom>
            <a:avLst/>
            <a:gdLst/>
            <a:ahLst/>
            <a:cxnLst/>
            <a:rect l="l" t="t" r="r" b="b"/>
            <a:pathLst>
              <a:path w="7711168" h="7173008">
                <a:moveTo>
                  <a:pt x="0" y="0"/>
                </a:moveTo>
                <a:lnTo>
                  <a:pt x="7711167" y="0"/>
                </a:lnTo>
                <a:lnTo>
                  <a:pt x="7711167" y="7173007"/>
                </a:lnTo>
                <a:lnTo>
                  <a:pt x="0" y="7173007"/>
                </a:lnTo>
                <a:lnTo>
                  <a:pt x="0" y="0"/>
                </a:lnTo>
                <a:close/>
              </a:path>
            </a:pathLst>
          </a:custGeom>
          <a:blipFill>
            <a:blip r:embed="rId2"/>
            <a:stretch>
              <a:fillRect r="-127114" b="-1323"/>
            </a:stretch>
          </a:blipFill>
        </p:spPr>
      </p:sp>
      <p:sp>
        <p:nvSpPr>
          <p:cNvPr id="3" name="Freeform 3"/>
          <p:cNvSpPr/>
          <p:nvPr/>
        </p:nvSpPr>
        <p:spPr>
          <a:xfrm>
            <a:off x="8608239" y="253232"/>
            <a:ext cx="4950510" cy="5622031"/>
          </a:xfrm>
          <a:custGeom>
            <a:avLst/>
            <a:gdLst/>
            <a:ahLst/>
            <a:cxnLst/>
            <a:rect l="l" t="t" r="r" b="b"/>
            <a:pathLst>
              <a:path w="4950510" h="5622031">
                <a:moveTo>
                  <a:pt x="0" y="0"/>
                </a:moveTo>
                <a:lnTo>
                  <a:pt x="4950510" y="0"/>
                </a:lnTo>
                <a:lnTo>
                  <a:pt x="4950510" y="5622030"/>
                </a:lnTo>
                <a:lnTo>
                  <a:pt x="0" y="5622030"/>
                </a:lnTo>
                <a:lnTo>
                  <a:pt x="0" y="0"/>
                </a:lnTo>
                <a:close/>
              </a:path>
            </a:pathLst>
          </a:custGeom>
          <a:blipFill>
            <a:blip r:embed="rId3"/>
            <a:stretch>
              <a:fillRect/>
            </a:stretch>
          </a:blipFill>
        </p:spPr>
      </p:sp>
      <p:sp>
        <p:nvSpPr>
          <p:cNvPr id="4" name="Freeform 4"/>
          <p:cNvSpPr/>
          <p:nvPr/>
        </p:nvSpPr>
        <p:spPr>
          <a:xfrm>
            <a:off x="8536706" y="6008324"/>
            <a:ext cx="8069417" cy="1417916"/>
          </a:xfrm>
          <a:custGeom>
            <a:avLst/>
            <a:gdLst/>
            <a:ahLst/>
            <a:cxnLst/>
            <a:rect l="l" t="t" r="r" b="b"/>
            <a:pathLst>
              <a:path w="8069417" h="1417916">
                <a:moveTo>
                  <a:pt x="0" y="0"/>
                </a:moveTo>
                <a:lnTo>
                  <a:pt x="8069417" y="0"/>
                </a:lnTo>
                <a:lnTo>
                  <a:pt x="8069417" y="1417915"/>
                </a:lnTo>
                <a:lnTo>
                  <a:pt x="0" y="1417915"/>
                </a:lnTo>
                <a:lnTo>
                  <a:pt x="0" y="0"/>
                </a:lnTo>
                <a:close/>
              </a:path>
            </a:pathLst>
          </a:custGeom>
          <a:blipFill>
            <a:blip r:embed="rId4"/>
            <a:stretch>
              <a:fillRect l="-1647" b="-4849"/>
            </a:stretch>
          </a:blipFill>
        </p:spPr>
      </p:sp>
      <p:sp>
        <p:nvSpPr>
          <p:cNvPr id="5" name="Freeform 5"/>
          <p:cNvSpPr/>
          <p:nvPr/>
        </p:nvSpPr>
        <p:spPr>
          <a:xfrm>
            <a:off x="610356" y="7683414"/>
            <a:ext cx="15995767" cy="2222094"/>
          </a:xfrm>
          <a:custGeom>
            <a:avLst/>
            <a:gdLst/>
            <a:ahLst/>
            <a:cxnLst/>
            <a:rect l="l" t="t" r="r" b="b"/>
            <a:pathLst>
              <a:path w="15995767" h="2222094">
                <a:moveTo>
                  <a:pt x="0" y="0"/>
                </a:moveTo>
                <a:lnTo>
                  <a:pt x="15995767" y="0"/>
                </a:lnTo>
                <a:lnTo>
                  <a:pt x="15995767" y="2222095"/>
                </a:lnTo>
                <a:lnTo>
                  <a:pt x="0" y="2222095"/>
                </a:lnTo>
                <a:lnTo>
                  <a:pt x="0" y="0"/>
                </a:lnTo>
                <a:close/>
              </a:path>
            </a:pathLst>
          </a:custGeom>
          <a:blipFill>
            <a:blip r:embed="rId5"/>
            <a:stretch>
              <a:fillRect l="-484" t="-10382" r="-180" b="-6464"/>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2497140" y="543448"/>
            <a:ext cx="13293721" cy="1495187"/>
          </a:xfrm>
          <a:prstGeom prst="rect">
            <a:avLst/>
          </a:prstGeom>
        </p:spPr>
        <p:txBody>
          <a:bodyPr lIns="0" tIns="0" rIns="0" bIns="0" rtlCol="0" anchor="t">
            <a:spAutoFit/>
          </a:bodyPr>
          <a:lstStyle/>
          <a:p>
            <a:pPr algn="ctr">
              <a:lnSpc>
                <a:spcPts val="10749"/>
              </a:lnSpc>
              <a:spcBef>
                <a:spcPct val="0"/>
              </a:spcBef>
            </a:pPr>
            <a:r>
              <a:rPr lang="en-US" sz="8268" b="1" spc="347">
                <a:solidFill>
                  <a:srgbClr val="FFFFFF"/>
                </a:solidFill>
                <a:latin typeface="Times New Roman Bold"/>
                <a:ea typeface="Times New Roman Bold"/>
                <a:cs typeface="Times New Roman Bold"/>
                <a:sym typeface="Times New Roman Bold"/>
              </a:rPr>
              <a:t>Sorting &amp; Filtering</a:t>
            </a:r>
          </a:p>
        </p:txBody>
      </p:sp>
      <p:sp>
        <p:nvSpPr>
          <p:cNvPr id="4" name="TextBox 4"/>
          <p:cNvSpPr txBox="1"/>
          <p:nvPr/>
        </p:nvSpPr>
        <p:spPr>
          <a:xfrm>
            <a:off x="412357" y="2209105"/>
            <a:ext cx="17461224" cy="1339794"/>
          </a:xfrm>
          <a:prstGeom prst="rect">
            <a:avLst/>
          </a:prstGeom>
        </p:spPr>
        <p:txBody>
          <a:bodyPr lIns="0" tIns="0" rIns="0" bIns="0" rtlCol="0" anchor="t">
            <a:spAutoFit/>
          </a:bodyPr>
          <a:lstStyle/>
          <a:p>
            <a:pPr algn="l">
              <a:lnSpc>
                <a:spcPts val="5197"/>
              </a:lnSpc>
              <a:spcBef>
                <a:spcPct val="0"/>
              </a:spcBef>
            </a:pPr>
            <a:r>
              <a:rPr lang="en-US" sz="3997" spc="167">
                <a:solidFill>
                  <a:srgbClr val="FFFFFF"/>
                </a:solidFill>
                <a:latin typeface="Poppins"/>
                <a:ea typeface="Poppins"/>
                <a:cs typeface="Poppins"/>
                <a:sym typeface="Poppins"/>
              </a:rPr>
              <a:t>These two operations are essential for narrowing down insights </a:t>
            </a:r>
          </a:p>
          <a:p>
            <a:pPr algn="l">
              <a:lnSpc>
                <a:spcPts val="5197"/>
              </a:lnSpc>
              <a:spcBef>
                <a:spcPct val="0"/>
              </a:spcBef>
            </a:pPr>
            <a:r>
              <a:rPr lang="en-US" sz="3997" spc="167">
                <a:solidFill>
                  <a:srgbClr val="FFFFFF"/>
                </a:solidFill>
                <a:latin typeface="Poppins"/>
                <a:ea typeface="Poppins"/>
                <a:cs typeface="Poppins"/>
                <a:sym typeface="Poppins"/>
              </a:rPr>
              <a:t>and organizing your dataset during analysis.</a:t>
            </a:r>
          </a:p>
        </p:txBody>
      </p:sp>
      <p:sp>
        <p:nvSpPr>
          <p:cNvPr id="5" name="TextBox 5"/>
          <p:cNvSpPr txBox="1"/>
          <p:nvPr/>
        </p:nvSpPr>
        <p:spPr>
          <a:xfrm>
            <a:off x="3153446" y="4276467"/>
            <a:ext cx="11979046" cy="2297116"/>
          </a:xfrm>
          <a:prstGeom prst="rect">
            <a:avLst/>
          </a:prstGeom>
        </p:spPr>
        <p:txBody>
          <a:bodyPr lIns="0" tIns="0" rIns="0" bIns="0" rtlCol="0" anchor="t">
            <a:spAutoFit/>
          </a:bodyPr>
          <a:lstStyle/>
          <a:p>
            <a:pPr algn="l">
              <a:lnSpc>
                <a:spcPts val="7313"/>
              </a:lnSpc>
            </a:pPr>
            <a:r>
              <a:rPr lang="en-US" sz="4811" b="1" spc="202">
                <a:solidFill>
                  <a:srgbClr val="FFFFFF"/>
                </a:solidFill>
                <a:latin typeface="Poppins Bold"/>
                <a:ea typeface="Poppins Bold"/>
                <a:cs typeface="Poppins Bold"/>
                <a:sym typeface="Poppins Bold"/>
              </a:rPr>
              <a:t>                    Sorting Data</a:t>
            </a:r>
          </a:p>
          <a:p>
            <a:pPr algn="l">
              <a:lnSpc>
                <a:spcPts val="5304"/>
              </a:lnSpc>
            </a:pPr>
            <a:r>
              <a:rPr lang="en-US" sz="3490" spc="146">
                <a:solidFill>
                  <a:srgbClr val="FFFFFF"/>
                </a:solidFill>
                <a:latin typeface="Poppins"/>
                <a:ea typeface="Poppins"/>
                <a:cs typeface="Poppins"/>
                <a:sym typeface="Poppins"/>
              </a:rPr>
              <a:t>Sorting helps organize your DataFrame based on column values (alphabetically or numerically).</a:t>
            </a:r>
          </a:p>
        </p:txBody>
      </p:sp>
      <p:sp>
        <p:nvSpPr>
          <p:cNvPr id="6" name="TextBox 6"/>
          <p:cNvSpPr txBox="1"/>
          <p:nvPr/>
        </p:nvSpPr>
        <p:spPr>
          <a:xfrm>
            <a:off x="2884408" y="7272577"/>
            <a:ext cx="12519184" cy="2449578"/>
          </a:xfrm>
          <a:prstGeom prst="rect">
            <a:avLst/>
          </a:prstGeom>
        </p:spPr>
        <p:txBody>
          <a:bodyPr lIns="0" tIns="0" rIns="0" bIns="0" rtlCol="0" anchor="t">
            <a:spAutoFit/>
          </a:bodyPr>
          <a:lstStyle/>
          <a:p>
            <a:pPr algn="l">
              <a:lnSpc>
                <a:spcPts val="7844"/>
              </a:lnSpc>
            </a:pPr>
            <a:r>
              <a:rPr lang="en-US" sz="5028" b="1" spc="211">
                <a:solidFill>
                  <a:srgbClr val="FFFFFF"/>
                </a:solidFill>
                <a:latin typeface="Poppins Bold"/>
                <a:ea typeface="Poppins Bold"/>
                <a:cs typeface="Poppins Bold"/>
                <a:sym typeface="Poppins Bold"/>
              </a:rPr>
              <a:t>                     Filtering Data</a:t>
            </a:r>
          </a:p>
          <a:p>
            <a:pPr algn="l">
              <a:lnSpc>
                <a:spcPts val="5689"/>
              </a:lnSpc>
            </a:pPr>
            <a:r>
              <a:rPr lang="en-US" sz="3647" spc="153">
                <a:solidFill>
                  <a:srgbClr val="FFFFFF"/>
                </a:solidFill>
                <a:latin typeface="Poppins"/>
                <a:ea typeface="Poppins"/>
                <a:cs typeface="Poppins"/>
                <a:sym typeface="Poppins"/>
              </a:rPr>
              <a:t>Filtering means selecting rows based on specific conditions.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Freeform 3"/>
          <p:cNvSpPr/>
          <p:nvPr/>
        </p:nvSpPr>
        <p:spPr>
          <a:xfrm>
            <a:off x="2804485" y="2138531"/>
            <a:ext cx="13282814" cy="3951637"/>
          </a:xfrm>
          <a:custGeom>
            <a:avLst/>
            <a:gdLst/>
            <a:ahLst/>
            <a:cxnLst/>
            <a:rect l="l" t="t" r="r" b="b"/>
            <a:pathLst>
              <a:path w="13282814" h="3951637">
                <a:moveTo>
                  <a:pt x="0" y="0"/>
                </a:moveTo>
                <a:lnTo>
                  <a:pt x="13282815" y="0"/>
                </a:lnTo>
                <a:lnTo>
                  <a:pt x="13282815" y="3951637"/>
                </a:lnTo>
                <a:lnTo>
                  <a:pt x="0" y="3951637"/>
                </a:lnTo>
                <a:lnTo>
                  <a:pt x="0" y="0"/>
                </a:lnTo>
                <a:close/>
              </a:path>
            </a:pathLst>
          </a:custGeom>
          <a:blipFill>
            <a:blip r:embed="rId3"/>
            <a:stretch>
              <a:fillRect/>
            </a:stretch>
          </a:blipFill>
        </p:spPr>
      </p:sp>
      <p:sp>
        <p:nvSpPr>
          <p:cNvPr id="4" name="Freeform 4"/>
          <p:cNvSpPr/>
          <p:nvPr/>
        </p:nvSpPr>
        <p:spPr>
          <a:xfrm>
            <a:off x="2804485" y="6090168"/>
            <a:ext cx="13315610" cy="4175215"/>
          </a:xfrm>
          <a:custGeom>
            <a:avLst/>
            <a:gdLst/>
            <a:ahLst/>
            <a:cxnLst/>
            <a:rect l="l" t="t" r="r" b="b"/>
            <a:pathLst>
              <a:path w="13315610" h="4175215">
                <a:moveTo>
                  <a:pt x="0" y="0"/>
                </a:moveTo>
                <a:lnTo>
                  <a:pt x="13315610" y="0"/>
                </a:lnTo>
                <a:lnTo>
                  <a:pt x="13315610" y="4175216"/>
                </a:lnTo>
                <a:lnTo>
                  <a:pt x="0" y="4175216"/>
                </a:lnTo>
                <a:lnTo>
                  <a:pt x="0" y="0"/>
                </a:lnTo>
                <a:close/>
              </a:path>
            </a:pathLst>
          </a:custGeom>
          <a:blipFill>
            <a:blip r:embed="rId4"/>
            <a:stretch>
              <a:fillRect l="-1469" t="-295" b="-295"/>
            </a:stretch>
          </a:blipFill>
        </p:spPr>
      </p:sp>
      <p:sp>
        <p:nvSpPr>
          <p:cNvPr id="5" name="TextBox 5"/>
          <p:cNvSpPr txBox="1"/>
          <p:nvPr/>
        </p:nvSpPr>
        <p:spPr>
          <a:xfrm>
            <a:off x="2497140" y="374023"/>
            <a:ext cx="13293721" cy="1495187"/>
          </a:xfrm>
          <a:prstGeom prst="rect">
            <a:avLst/>
          </a:prstGeom>
        </p:spPr>
        <p:txBody>
          <a:bodyPr lIns="0" tIns="0" rIns="0" bIns="0" rtlCol="0" anchor="t">
            <a:spAutoFit/>
          </a:bodyPr>
          <a:lstStyle/>
          <a:p>
            <a:pPr algn="ctr">
              <a:lnSpc>
                <a:spcPts val="10749"/>
              </a:lnSpc>
              <a:spcBef>
                <a:spcPct val="0"/>
              </a:spcBef>
            </a:pPr>
            <a:r>
              <a:rPr lang="en-US" sz="8268" b="1" spc="347">
                <a:solidFill>
                  <a:srgbClr val="FFFFFF"/>
                </a:solidFill>
                <a:latin typeface="Times New Roman Bold"/>
                <a:ea typeface="Times New Roman Bold"/>
                <a:cs typeface="Times New Roman Bold"/>
                <a:sym typeface="Times New Roman Bold"/>
              </a:rPr>
              <a:t>Sorting &amp; Filtering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213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4000"/>
            </a:blip>
            <a:stretch>
              <a:fillRect t="-64818" b="-151230"/>
            </a:stretch>
          </a:blipFill>
        </p:spPr>
      </p:sp>
      <p:sp>
        <p:nvSpPr>
          <p:cNvPr id="3" name="Freeform 3"/>
          <p:cNvSpPr/>
          <p:nvPr/>
        </p:nvSpPr>
        <p:spPr>
          <a:xfrm>
            <a:off x="0" y="0"/>
            <a:ext cx="3782571" cy="2033239"/>
          </a:xfrm>
          <a:custGeom>
            <a:avLst/>
            <a:gdLst/>
            <a:ahLst/>
            <a:cxnLst/>
            <a:rect l="l" t="t" r="r" b="b"/>
            <a:pathLst>
              <a:path w="3782571" h="2033239">
                <a:moveTo>
                  <a:pt x="0" y="0"/>
                </a:moveTo>
                <a:lnTo>
                  <a:pt x="3782571" y="0"/>
                </a:lnTo>
                <a:lnTo>
                  <a:pt x="3782571" y="2033239"/>
                </a:lnTo>
                <a:lnTo>
                  <a:pt x="0" y="2033239"/>
                </a:lnTo>
                <a:lnTo>
                  <a:pt x="0" y="0"/>
                </a:lnTo>
                <a:close/>
              </a:path>
            </a:pathLst>
          </a:custGeom>
          <a:blipFill>
            <a:blip r:embed="rId3"/>
            <a:stretch>
              <a:fillRect l="-5399" r="-388879"/>
            </a:stretch>
          </a:blipFill>
        </p:spPr>
      </p:sp>
      <p:sp>
        <p:nvSpPr>
          <p:cNvPr id="4" name="Freeform 4"/>
          <p:cNvSpPr/>
          <p:nvPr/>
        </p:nvSpPr>
        <p:spPr>
          <a:xfrm>
            <a:off x="14752128" y="0"/>
            <a:ext cx="3545397" cy="2033239"/>
          </a:xfrm>
          <a:custGeom>
            <a:avLst/>
            <a:gdLst/>
            <a:ahLst/>
            <a:cxnLst/>
            <a:rect l="l" t="t" r="r" b="b"/>
            <a:pathLst>
              <a:path w="3545397" h="2033239">
                <a:moveTo>
                  <a:pt x="0" y="0"/>
                </a:moveTo>
                <a:lnTo>
                  <a:pt x="3545397" y="0"/>
                </a:lnTo>
                <a:lnTo>
                  <a:pt x="3545397" y="2033239"/>
                </a:lnTo>
                <a:lnTo>
                  <a:pt x="0" y="2033239"/>
                </a:lnTo>
                <a:lnTo>
                  <a:pt x="0" y="0"/>
                </a:lnTo>
                <a:close/>
              </a:path>
            </a:pathLst>
          </a:custGeom>
          <a:blipFill>
            <a:blip r:embed="rId4"/>
            <a:stretch>
              <a:fillRect/>
            </a:stretch>
          </a:blipFill>
        </p:spPr>
      </p:sp>
      <p:sp>
        <p:nvSpPr>
          <p:cNvPr id="5" name="TextBox 5"/>
          <p:cNvSpPr txBox="1"/>
          <p:nvPr/>
        </p:nvSpPr>
        <p:spPr>
          <a:xfrm>
            <a:off x="539569" y="3597491"/>
            <a:ext cx="2703433" cy="1092280"/>
          </a:xfrm>
          <a:prstGeom prst="rect">
            <a:avLst/>
          </a:prstGeom>
        </p:spPr>
        <p:txBody>
          <a:bodyPr lIns="0" tIns="0" rIns="0" bIns="0" rtlCol="0" anchor="t">
            <a:spAutoFit/>
          </a:bodyPr>
          <a:lstStyle/>
          <a:p>
            <a:pPr algn="ctr">
              <a:lnSpc>
                <a:spcPts val="8045"/>
              </a:lnSpc>
              <a:spcBef>
                <a:spcPct val="0"/>
              </a:spcBef>
            </a:pPr>
            <a:r>
              <a:rPr lang="en-US" sz="5746" spc="241" dirty="0">
                <a:solidFill>
                  <a:srgbClr val="FFFFFF"/>
                </a:solidFill>
                <a:latin typeface="Times New Roman"/>
                <a:ea typeface="Times New Roman"/>
                <a:cs typeface="Times New Roman"/>
                <a:sym typeface="Times New Roman"/>
              </a:rPr>
              <a:t>Trainer:</a:t>
            </a:r>
          </a:p>
        </p:txBody>
      </p:sp>
      <p:sp>
        <p:nvSpPr>
          <p:cNvPr id="6" name="TextBox 6"/>
          <p:cNvSpPr txBox="1"/>
          <p:nvPr/>
        </p:nvSpPr>
        <p:spPr>
          <a:xfrm>
            <a:off x="9952599" y="3597491"/>
            <a:ext cx="4747736" cy="1092280"/>
          </a:xfrm>
          <a:prstGeom prst="rect">
            <a:avLst/>
          </a:prstGeom>
        </p:spPr>
        <p:txBody>
          <a:bodyPr lIns="0" tIns="0" rIns="0" bIns="0" rtlCol="0" anchor="t">
            <a:spAutoFit/>
          </a:bodyPr>
          <a:lstStyle/>
          <a:p>
            <a:pPr algn="ctr">
              <a:lnSpc>
                <a:spcPts val="8045"/>
              </a:lnSpc>
              <a:spcBef>
                <a:spcPct val="0"/>
              </a:spcBef>
            </a:pPr>
            <a:r>
              <a:rPr lang="en-US" sz="5746" spc="241">
                <a:solidFill>
                  <a:srgbClr val="FFFFFF"/>
                </a:solidFill>
                <a:latin typeface="Times New Roman"/>
                <a:ea typeface="Times New Roman"/>
                <a:cs typeface="Times New Roman"/>
                <a:sym typeface="Times New Roman"/>
              </a:rPr>
              <a:t>Submitted by:</a:t>
            </a:r>
          </a:p>
        </p:txBody>
      </p:sp>
      <p:sp>
        <p:nvSpPr>
          <p:cNvPr id="7" name="TextBox 7"/>
          <p:cNvSpPr txBox="1"/>
          <p:nvPr/>
        </p:nvSpPr>
        <p:spPr>
          <a:xfrm>
            <a:off x="507124" y="6889108"/>
            <a:ext cx="2779276" cy="1092280"/>
          </a:xfrm>
          <a:prstGeom prst="rect">
            <a:avLst/>
          </a:prstGeom>
        </p:spPr>
        <p:txBody>
          <a:bodyPr lIns="0" tIns="0" rIns="0" bIns="0" rtlCol="0" anchor="t">
            <a:spAutoFit/>
          </a:bodyPr>
          <a:lstStyle/>
          <a:p>
            <a:pPr algn="ctr">
              <a:lnSpc>
                <a:spcPts val="8045"/>
              </a:lnSpc>
              <a:spcBef>
                <a:spcPct val="0"/>
              </a:spcBef>
            </a:pPr>
            <a:r>
              <a:rPr lang="en-US" sz="5746" spc="241">
                <a:solidFill>
                  <a:srgbClr val="FFFFFF"/>
                </a:solidFill>
                <a:latin typeface="Times New Roman"/>
                <a:ea typeface="Times New Roman"/>
                <a:cs typeface="Times New Roman"/>
                <a:sym typeface="Times New Roman"/>
              </a:rPr>
              <a:t>Faculty:</a:t>
            </a:r>
          </a:p>
        </p:txBody>
      </p:sp>
      <p:sp>
        <p:nvSpPr>
          <p:cNvPr id="8" name="TextBox 8"/>
          <p:cNvSpPr txBox="1"/>
          <p:nvPr/>
        </p:nvSpPr>
        <p:spPr>
          <a:xfrm>
            <a:off x="3678192" y="3845499"/>
            <a:ext cx="4387930" cy="1386839"/>
          </a:xfrm>
          <a:prstGeom prst="rect">
            <a:avLst/>
          </a:prstGeom>
        </p:spPr>
        <p:txBody>
          <a:bodyPr lIns="0" tIns="0" rIns="0" bIns="0" rtlCol="0" anchor="t">
            <a:spAutoFit/>
          </a:bodyPr>
          <a:lstStyle/>
          <a:p>
            <a:pPr algn="ctr">
              <a:lnSpc>
                <a:spcPts val="5460"/>
              </a:lnSpc>
            </a:pPr>
            <a:r>
              <a:rPr lang="en-US" sz="3900">
                <a:solidFill>
                  <a:srgbClr val="FFFFFF"/>
                </a:solidFill>
                <a:latin typeface="Poppins"/>
                <a:ea typeface="Poppins"/>
                <a:cs typeface="Poppins"/>
                <a:sym typeface="Poppins"/>
              </a:rPr>
              <a:t>Mr. Prateek Gupta</a:t>
            </a:r>
          </a:p>
          <a:p>
            <a:pPr algn="ctr">
              <a:lnSpc>
                <a:spcPts val="5460"/>
              </a:lnSpc>
            </a:pPr>
            <a:r>
              <a:rPr lang="en-US" sz="3900">
                <a:solidFill>
                  <a:srgbClr val="FFFFFF"/>
                </a:solidFill>
                <a:latin typeface="Poppins"/>
                <a:ea typeface="Poppins"/>
                <a:cs typeface="Poppins"/>
                <a:sym typeface="Poppins"/>
              </a:rPr>
              <a:t>Data Scientist</a:t>
            </a:r>
          </a:p>
        </p:txBody>
      </p:sp>
      <p:sp>
        <p:nvSpPr>
          <p:cNvPr id="9" name="TextBox 9"/>
          <p:cNvSpPr txBox="1"/>
          <p:nvPr/>
        </p:nvSpPr>
        <p:spPr>
          <a:xfrm>
            <a:off x="3674739" y="7137116"/>
            <a:ext cx="4394835" cy="1386839"/>
          </a:xfrm>
          <a:prstGeom prst="rect">
            <a:avLst/>
          </a:prstGeom>
        </p:spPr>
        <p:txBody>
          <a:bodyPr lIns="0" tIns="0" rIns="0" bIns="0" rtlCol="0" anchor="t">
            <a:spAutoFit/>
          </a:bodyPr>
          <a:lstStyle/>
          <a:p>
            <a:pPr algn="ctr">
              <a:lnSpc>
                <a:spcPts val="5460"/>
              </a:lnSpc>
            </a:pPr>
            <a:r>
              <a:rPr lang="en-US" sz="3900">
                <a:solidFill>
                  <a:srgbClr val="FFFFFF"/>
                </a:solidFill>
                <a:latin typeface="Poppins"/>
                <a:ea typeface="Poppins"/>
                <a:cs typeface="Poppins"/>
                <a:sym typeface="Poppins"/>
              </a:rPr>
              <a:t>Ms. Sushma Sethi</a:t>
            </a:r>
          </a:p>
          <a:p>
            <a:pPr algn="ctr">
              <a:lnSpc>
                <a:spcPts val="5460"/>
              </a:lnSpc>
            </a:pPr>
            <a:r>
              <a:rPr lang="en-US" sz="3900">
                <a:solidFill>
                  <a:srgbClr val="FFFFFF"/>
                </a:solidFill>
                <a:latin typeface="Poppins"/>
                <a:ea typeface="Poppins"/>
                <a:cs typeface="Poppins"/>
                <a:sym typeface="Poppins"/>
              </a:rPr>
              <a:t>Assitant Professor</a:t>
            </a:r>
          </a:p>
        </p:txBody>
      </p:sp>
      <p:sp>
        <p:nvSpPr>
          <p:cNvPr id="10" name="TextBox 10"/>
          <p:cNvSpPr txBox="1"/>
          <p:nvPr/>
        </p:nvSpPr>
        <p:spPr>
          <a:xfrm>
            <a:off x="10516119" y="4731657"/>
            <a:ext cx="8472016" cy="2519759"/>
          </a:xfrm>
          <a:prstGeom prst="rect">
            <a:avLst/>
          </a:prstGeom>
        </p:spPr>
        <p:txBody>
          <a:bodyPr lIns="0" tIns="0" rIns="0" bIns="0" rtlCol="0" anchor="t">
            <a:spAutoFit/>
          </a:bodyPr>
          <a:lstStyle/>
          <a:p>
            <a:pPr algn="l">
              <a:lnSpc>
                <a:spcPts val="4965"/>
              </a:lnSpc>
            </a:pPr>
            <a:r>
              <a:rPr lang="en-US" sz="3546" spc="148">
                <a:solidFill>
                  <a:srgbClr val="FFFFFF"/>
                </a:solidFill>
                <a:latin typeface="Poppins"/>
                <a:ea typeface="Poppins"/>
                <a:cs typeface="Poppins"/>
                <a:sym typeface="Poppins"/>
              </a:rPr>
              <a:t>Hritvi                     03824402024</a:t>
            </a:r>
          </a:p>
          <a:p>
            <a:pPr algn="l">
              <a:lnSpc>
                <a:spcPts val="4965"/>
              </a:lnSpc>
            </a:pPr>
            <a:r>
              <a:rPr lang="en-US" sz="3546" spc="148">
                <a:solidFill>
                  <a:srgbClr val="FFFFFF"/>
                </a:solidFill>
                <a:latin typeface="Poppins"/>
                <a:ea typeface="Poppins"/>
                <a:cs typeface="Poppins"/>
                <a:sym typeface="Poppins"/>
              </a:rPr>
              <a:t>Arshleen Kaur      09024402024</a:t>
            </a:r>
          </a:p>
          <a:p>
            <a:pPr algn="l">
              <a:lnSpc>
                <a:spcPts val="4965"/>
              </a:lnSpc>
            </a:pPr>
            <a:r>
              <a:rPr lang="en-US" sz="3546" spc="148">
                <a:solidFill>
                  <a:srgbClr val="FFFFFF"/>
                </a:solidFill>
                <a:latin typeface="Poppins"/>
                <a:ea typeface="Poppins"/>
                <a:cs typeface="Poppins"/>
                <a:sym typeface="Poppins"/>
              </a:rPr>
              <a:t>Pranjal Tiwari       03224402024</a:t>
            </a:r>
          </a:p>
          <a:p>
            <a:pPr algn="l">
              <a:lnSpc>
                <a:spcPts val="4965"/>
              </a:lnSpc>
              <a:spcBef>
                <a:spcPct val="0"/>
              </a:spcBef>
            </a:pPr>
            <a:r>
              <a:rPr lang="en-US" sz="3546" spc="148">
                <a:solidFill>
                  <a:srgbClr val="FFFFFF"/>
                </a:solidFill>
                <a:latin typeface="Poppins"/>
                <a:ea typeface="Poppins"/>
                <a:cs typeface="Poppins"/>
                <a:sym typeface="Poppins"/>
              </a:rPr>
              <a:t>Vansh Chandna  50119202024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6522660" y="1053666"/>
            <a:ext cx="5242679" cy="1277657"/>
          </a:xfrm>
          <a:prstGeom prst="rect">
            <a:avLst/>
          </a:prstGeom>
        </p:spPr>
        <p:txBody>
          <a:bodyPr wrap="square" lIns="0" tIns="0" rIns="0" bIns="0" rtlCol="0" anchor="t">
            <a:spAutoFit/>
          </a:bodyPr>
          <a:lstStyle/>
          <a:p>
            <a:pPr algn="ctr">
              <a:lnSpc>
                <a:spcPts val="10749"/>
              </a:lnSpc>
              <a:spcBef>
                <a:spcPct val="0"/>
              </a:spcBef>
            </a:pPr>
            <a:r>
              <a:rPr lang="en-US" sz="8268" b="1" spc="347" dirty="0">
                <a:solidFill>
                  <a:srgbClr val="FFFFFF"/>
                </a:solidFill>
                <a:latin typeface="Times New Roman Bold"/>
                <a:ea typeface="Times New Roman Bold"/>
                <a:cs typeface="Times New Roman Bold"/>
                <a:sym typeface="Times New Roman Bold"/>
              </a:rPr>
              <a:t>Summary</a:t>
            </a:r>
          </a:p>
        </p:txBody>
      </p:sp>
      <p:sp>
        <p:nvSpPr>
          <p:cNvPr id="4" name="Freeform 4"/>
          <p:cNvSpPr/>
          <p:nvPr/>
        </p:nvSpPr>
        <p:spPr>
          <a:xfrm>
            <a:off x="0" y="8266724"/>
            <a:ext cx="5824050" cy="2285940"/>
          </a:xfrm>
          <a:custGeom>
            <a:avLst/>
            <a:gdLst/>
            <a:ahLst/>
            <a:cxnLst/>
            <a:rect l="l" t="t" r="r" b="b"/>
            <a:pathLst>
              <a:path w="5824050" h="2285940">
                <a:moveTo>
                  <a:pt x="0" y="0"/>
                </a:moveTo>
                <a:lnTo>
                  <a:pt x="5824050" y="0"/>
                </a:lnTo>
                <a:lnTo>
                  <a:pt x="5824050" y="2285940"/>
                </a:lnTo>
                <a:lnTo>
                  <a:pt x="0" y="2285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176831" y="3423088"/>
            <a:ext cx="13934339" cy="3345574"/>
          </a:xfrm>
          <a:prstGeom prst="rect">
            <a:avLst/>
          </a:prstGeom>
        </p:spPr>
        <p:txBody>
          <a:bodyPr lIns="0" tIns="0" rIns="0" bIns="0" rtlCol="0" anchor="t">
            <a:spAutoFit/>
          </a:bodyPr>
          <a:lstStyle/>
          <a:p>
            <a:pPr algn="ctr">
              <a:lnSpc>
                <a:spcPts val="6589"/>
              </a:lnSpc>
              <a:spcBef>
                <a:spcPct val="0"/>
              </a:spcBef>
            </a:pPr>
            <a:r>
              <a:rPr lang="en-US" sz="5068" spc="212">
                <a:solidFill>
                  <a:srgbClr val="FFFFFF"/>
                </a:solidFill>
                <a:latin typeface="Poppins"/>
                <a:ea typeface="Poppins"/>
                <a:cs typeface="Poppins"/>
                <a:sym typeface="Poppins"/>
              </a:rPr>
              <a:t> Without pandas, data scientists would spend more time cleaning and reshaping data than actually analyzing it or building models.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sp>
        <p:nvSpPr>
          <p:cNvPr id="3" name="TextBox 3"/>
          <p:cNvSpPr txBox="1"/>
          <p:nvPr/>
        </p:nvSpPr>
        <p:spPr>
          <a:xfrm>
            <a:off x="1975547" y="4388906"/>
            <a:ext cx="14336906" cy="3419520"/>
          </a:xfrm>
          <a:prstGeom prst="rect">
            <a:avLst/>
          </a:prstGeom>
        </p:spPr>
        <p:txBody>
          <a:bodyPr lIns="0" tIns="0" rIns="0" bIns="0" rtlCol="0" anchor="t">
            <a:spAutoFit/>
          </a:bodyPr>
          <a:lstStyle/>
          <a:p>
            <a:pPr algn="l">
              <a:lnSpc>
                <a:spcPts val="8770"/>
              </a:lnSpc>
            </a:pPr>
            <a:r>
              <a:rPr lang="en-US" sz="6746" b="1">
                <a:solidFill>
                  <a:srgbClr val="FFFFFF"/>
                </a:solidFill>
                <a:latin typeface="Times New Roman Bold"/>
                <a:ea typeface="Times New Roman Bold"/>
                <a:cs typeface="Times New Roman Bold"/>
                <a:sym typeface="Times New Roman Bold"/>
              </a:rPr>
              <a:t>Visualize Like a Pro with Matplotlib</a:t>
            </a:r>
          </a:p>
          <a:p>
            <a:pPr algn="l">
              <a:lnSpc>
                <a:spcPts val="8770"/>
              </a:lnSpc>
            </a:pPr>
            <a:endParaRPr lang="en-US" sz="6746" b="1">
              <a:solidFill>
                <a:srgbClr val="FFFFFF"/>
              </a:solidFill>
              <a:latin typeface="Times New Roman Bold"/>
              <a:ea typeface="Times New Roman Bold"/>
              <a:cs typeface="Times New Roman Bold"/>
              <a:sym typeface="Times New Roman Bold"/>
            </a:endParaRPr>
          </a:p>
          <a:p>
            <a:pPr algn="l">
              <a:lnSpc>
                <a:spcPts val="8770"/>
              </a:lnSpc>
            </a:pPr>
            <a:endParaRPr lang="en-US" sz="6746" b="1">
              <a:solidFill>
                <a:srgbClr val="FFFFFF"/>
              </a:solidFill>
              <a:latin typeface="Times New Roman Bold"/>
              <a:ea typeface="Times New Roman Bold"/>
              <a:cs typeface="Times New Roman Bold"/>
              <a:sym typeface="Times New Roman Bold"/>
            </a:endParaRPr>
          </a:p>
        </p:txBody>
      </p:sp>
      <p:sp>
        <p:nvSpPr>
          <p:cNvPr id="4" name="TextBox 4"/>
          <p:cNvSpPr txBox="1"/>
          <p:nvPr/>
        </p:nvSpPr>
        <p:spPr>
          <a:xfrm>
            <a:off x="4963120" y="1657918"/>
            <a:ext cx="8905280" cy="2087944"/>
          </a:xfrm>
          <a:prstGeom prst="rect">
            <a:avLst/>
          </a:prstGeom>
        </p:spPr>
        <p:txBody>
          <a:bodyPr wrap="square" lIns="0" tIns="0" rIns="0" bIns="0" rtlCol="0" anchor="t">
            <a:spAutoFit/>
          </a:bodyPr>
          <a:lstStyle/>
          <a:p>
            <a:pPr algn="ctr">
              <a:lnSpc>
                <a:spcPts val="17507"/>
              </a:lnSpc>
              <a:spcBef>
                <a:spcPct val="0"/>
              </a:spcBef>
            </a:pPr>
            <a:r>
              <a:rPr lang="en-US" sz="13467" b="1" spc="565" dirty="0">
                <a:solidFill>
                  <a:srgbClr val="FFFFFF"/>
                </a:solidFill>
                <a:latin typeface="Times New Roman Bold"/>
                <a:ea typeface="Times New Roman Bold"/>
                <a:cs typeface="Times New Roman Bold"/>
                <a:sym typeface="Times New Roman Bold"/>
              </a:rPr>
              <a:t>Matplotlib</a:t>
            </a:r>
          </a:p>
        </p:txBody>
      </p:sp>
      <p:sp>
        <p:nvSpPr>
          <p:cNvPr id="5" name="TextBox 5"/>
          <p:cNvSpPr txBox="1"/>
          <p:nvPr/>
        </p:nvSpPr>
        <p:spPr>
          <a:xfrm>
            <a:off x="3594799" y="5745289"/>
            <a:ext cx="11098402" cy="811530"/>
          </a:xfrm>
          <a:prstGeom prst="rect">
            <a:avLst/>
          </a:prstGeom>
        </p:spPr>
        <p:txBody>
          <a:bodyPr lIns="0" tIns="0" rIns="0" bIns="0" rtlCol="0" anchor="t">
            <a:spAutoFit/>
          </a:bodyPr>
          <a:lstStyle/>
          <a:p>
            <a:pPr algn="ctr">
              <a:lnSpc>
                <a:spcPts val="6720"/>
              </a:lnSpc>
            </a:pPr>
            <a:r>
              <a:rPr lang="en-US" sz="4800">
                <a:solidFill>
                  <a:srgbClr val="FFFFFF"/>
                </a:solidFill>
                <a:latin typeface="Canva Sans"/>
                <a:ea typeface="Canva Sans"/>
                <a:cs typeface="Canva Sans"/>
                <a:sym typeface="Canva Sans"/>
              </a:rPr>
              <a:t> Transform Data into Insightful Plots</a:t>
            </a:r>
          </a:p>
        </p:txBody>
      </p:sp>
      <p:pic>
        <p:nvPicPr>
          <p:cNvPr id="6" name="Picture 6"/>
          <p:cNvPicPr>
            <a:picLocks noChangeAspect="1"/>
          </p:cNvPicPr>
          <p:nvPr/>
        </p:nvPicPr>
        <p:blipFill>
          <a:blip r:embed="rId3"/>
          <a:stretch>
            <a:fillRect/>
          </a:stretch>
        </p:blipFill>
        <p:spPr>
          <a:xfrm>
            <a:off x="15717250" y="7886764"/>
            <a:ext cx="2566242" cy="2492901"/>
          </a:xfrm>
          <a:prstGeom prst="rect">
            <a:avLst/>
          </a:prstGeom>
        </p:spPr>
      </p:pic>
      <p:pic>
        <p:nvPicPr>
          <p:cNvPr id="7" name="Picture 7"/>
          <p:cNvPicPr>
            <a:picLocks noChangeAspect="1"/>
          </p:cNvPicPr>
          <p:nvPr/>
        </p:nvPicPr>
        <p:blipFill>
          <a:blip r:embed="rId4"/>
          <a:stretch>
            <a:fillRect/>
          </a:stretch>
        </p:blipFill>
        <p:spPr>
          <a:xfrm>
            <a:off x="16249388" y="-33422"/>
            <a:ext cx="1997272" cy="2124244"/>
          </a:xfrm>
          <a:prstGeom prst="rect">
            <a:avLst/>
          </a:prstGeom>
        </p:spPr>
      </p:pic>
      <p:pic>
        <p:nvPicPr>
          <p:cNvPr id="8" name="Picture 8"/>
          <p:cNvPicPr>
            <a:picLocks noChangeAspect="1"/>
          </p:cNvPicPr>
          <p:nvPr/>
        </p:nvPicPr>
        <p:blipFill>
          <a:blip r:embed="rId5"/>
          <a:stretch>
            <a:fillRect/>
          </a:stretch>
        </p:blipFill>
        <p:spPr>
          <a:xfrm>
            <a:off x="-209595" y="7860264"/>
            <a:ext cx="2514571" cy="2515142"/>
          </a:xfrm>
          <a:prstGeom prst="rect">
            <a:avLst/>
          </a:prstGeom>
        </p:spPr>
      </p:pic>
      <p:pic>
        <p:nvPicPr>
          <p:cNvPr id="9" name="Picture 9"/>
          <p:cNvPicPr>
            <a:picLocks noChangeAspect="1"/>
          </p:cNvPicPr>
          <p:nvPr/>
        </p:nvPicPr>
        <p:blipFill>
          <a:blip r:embed="rId6"/>
          <a:stretch>
            <a:fillRect/>
          </a:stretch>
        </p:blipFill>
        <p:spPr>
          <a:xfrm>
            <a:off x="31125" y="25397"/>
            <a:ext cx="2251915" cy="19324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6576952" y="423565"/>
            <a:ext cx="5843647" cy="1277657"/>
          </a:xfrm>
          <a:prstGeom prst="rect">
            <a:avLst/>
          </a:prstGeom>
        </p:spPr>
        <p:txBody>
          <a:bodyPr wrap="square" lIns="0" tIns="0" rIns="0" bIns="0" rtlCol="0" anchor="t">
            <a:spAutoFit/>
          </a:bodyPr>
          <a:lstStyle/>
          <a:p>
            <a:pPr algn="ctr">
              <a:lnSpc>
                <a:spcPts val="10749"/>
              </a:lnSpc>
              <a:spcBef>
                <a:spcPct val="0"/>
              </a:spcBef>
            </a:pPr>
            <a:r>
              <a:rPr lang="en-US" sz="8268" b="1" spc="347" dirty="0">
                <a:solidFill>
                  <a:srgbClr val="FFFFFF"/>
                </a:solidFill>
                <a:latin typeface="Times New Roman Bold"/>
                <a:ea typeface="Times New Roman Bold"/>
                <a:cs typeface="Times New Roman Bold"/>
                <a:sym typeface="Times New Roman Bold"/>
              </a:rPr>
              <a:t>Matplotlib</a:t>
            </a:r>
          </a:p>
        </p:txBody>
      </p:sp>
      <p:sp>
        <p:nvSpPr>
          <p:cNvPr id="4" name="TextBox 4"/>
          <p:cNvSpPr txBox="1"/>
          <p:nvPr/>
        </p:nvSpPr>
        <p:spPr>
          <a:xfrm>
            <a:off x="1955704" y="2149303"/>
            <a:ext cx="14277569" cy="7434082"/>
          </a:xfrm>
          <a:prstGeom prst="rect">
            <a:avLst/>
          </a:prstGeom>
        </p:spPr>
        <p:txBody>
          <a:bodyPr lIns="0" tIns="0" rIns="0" bIns="0" rtlCol="0" anchor="t">
            <a:spAutoFit/>
          </a:bodyPr>
          <a:lstStyle/>
          <a:p>
            <a:pPr marL="727374" lvl="1" indent="-363687" algn="l">
              <a:lnSpc>
                <a:spcPts val="5356"/>
              </a:lnSpc>
              <a:buFont typeface="Arial"/>
              <a:buChar char="•"/>
            </a:pPr>
            <a:r>
              <a:rPr lang="en-US" sz="3369" spc="141">
                <a:solidFill>
                  <a:srgbClr val="FFFFFF"/>
                </a:solidFill>
                <a:latin typeface="Poppins"/>
                <a:ea typeface="Poppins"/>
                <a:cs typeface="Poppins"/>
                <a:sym typeface="Poppins"/>
              </a:rPr>
              <a:t>Matplotlib is a popular Python library for creating static, animated, and interactive visualizations. </a:t>
            </a:r>
          </a:p>
          <a:p>
            <a:pPr marL="727374" lvl="1" indent="-363687" algn="l">
              <a:lnSpc>
                <a:spcPts val="5356"/>
              </a:lnSpc>
              <a:buFont typeface="Arial"/>
              <a:buChar char="•"/>
            </a:pPr>
            <a:r>
              <a:rPr lang="en-US" sz="3369" spc="141">
                <a:solidFill>
                  <a:srgbClr val="FFFFFF"/>
                </a:solidFill>
                <a:latin typeface="Poppins"/>
                <a:ea typeface="Poppins"/>
                <a:cs typeface="Poppins"/>
                <a:sym typeface="Poppins"/>
              </a:rPr>
              <a:t>It is especially well-suited for plotting 2D charts and is widely used in data science, engineering, and scientific computing.</a:t>
            </a:r>
          </a:p>
          <a:p>
            <a:pPr algn="l">
              <a:lnSpc>
                <a:spcPts val="5356"/>
              </a:lnSpc>
            </a:pPr>
            <a:endParaRPr lang="en-US" sz="3369" spc="141">
              <a:solidFill>
                <a:srgbClr val="FFFFFF"/>
              </a:solidFill>
              <a:latin typeface="Poppins"/>
              <a:ea typeface="Poppins"/>
              <a:cs typeface="Poppins"/>
              <a:sym typeface="Poppins"/>
            </a:endParaRPr>
          </a:p>
          <a:p>
            <a:pPr algn="l">
              <a:lnSpc>
                <a:spcPts val="5356"/>
              </a:lnSpc>
            </a:pPr>
            <a:r>
              <a:rPr lang="en-US" sz="3369" spc="141">
                <a:solidFill>
                  <a:srgbClr val="FFFFFF"/>
                </a:solidFill>
                <a:latin typeface="Poppins"/>
                <a:ea typeface="Poppins"/>
                <a:cs typeface="Poppins"/>
                <a:sym typeface="Poppins"/>
              </a:rPr>
              <a:t>       The core module is matplotlib.pyplot, often imported as:</a:t>
            </a:r>
          </a:p>
          <a:p>
            <a:pPr marL="727374" lvl="1" indent="-363687" algn="l">
              <a:lnSpc>
                <a:spcPts val="5356"/>
              </a:lnSpc>
              <a:buFont typeface="Arial"/>
              <a:buChar char="•"/>
            </a:pPr>
            <a:r>
              <a:rPr lang="en-US" sz="3369" spc="141">
                <a:solidFill>
                  <a:srgbClr val="FFFFFF"/>
                </a:solidFill>
                <a:latin typeface="Poppins"/>
                <a:ea typeface="Poppins"/>
                <a:cs typeface="Poppins"/>
                <a:sym typeface="Poppins"/>
              </a:rPr>
              <a:t>python</a:t>
            </a:r>
          </a:p>
          <a:p>
            <a:pPr marL="727374" lvl="1" indent="-363687" algn="l">
              <a:lnSpc>
                <a:spcPts val="5356"/>
              </a:lnSpc>
              <a:buFont typeface="Arial"/>
              <a:buChar char="•"/>
            </a:pPr>
            <a:r>
              <a:rPr lang="en-US" sz="3369" spc="141">
                <a:solidFill>
                  <a:srgbClr val="FFFFFF"/>
                </a:solidFill>
                <a:latin typeface="Poppins"/>
                <a:ea typeface="Poppins"/>
                <a:cs typeface="Poppins"/>
                <a:sym typeface="Poppins"/>
              </a:rPr>
              <a:t>Copy</a:t>
            </a:r>
          </a:p>
          <a:p>
            <a:pPr marL="727374" lvl="1" indent="-363687" algn="l">
              <a:lnSpc>
                <a:spcPts val="5356"/>
              </a:lnSpc>
              <a:buFont typeface="Arial"/>
              <a:buChar char="•"/>
            </a:pPr>
            <a:r>
              <a:rPr lang="en-US" sz="3369" spc="141">
                <a:solidFill>
                  <a:srgbClr val="FFFFFF"/>
                </a:solidFill>
                <a:latin typeface="Poppins"/>
                <a:ea typeface="Poppins"/>
                <a:cs typeface="Poppins"/>
                <a:sym typeface="Poppins"/>
              </a:rPr>
              <a:t>Edit</a:t>
            </a:r>
          </a:p>
          <a:p>
            <a:pPr marL="727374" lvl="1" indent="-363687" algn="l">
              <a:lnSpc>
                <a:spcPts val="5356"/>
              </a:lnSpc>
              <a:buFont typeface="Arial"/>
              <a:buChar char="•"/>
            </a:pPr>
            <a:r>
              <a:rPr lang="en-US" sz="3369" spc="141">
                <a:solidFill>
                  <a:srgbClr val="FFFFFF"/>
                </a:solidFill>
                <a:latin typeface="Poppins"/>
                <a:ea typeface="Poppins"/>
                <a:cs typeface="Poppins"/>
                <a:sym typeface="Poppins"/>
              </a:rPr>
              <a:t>import matplotlib.pyplot as plt</a:t>
            </a:r>
          </a:p>
        </p:txBody>
      </p:sp>
      <p:pic>
        <p:nvPicPr>
          <p:cNvPr id="5" name="Picture 5"/>
          <p:cNvPicPr>
            <a:picLocks noChangeAspect="1"/>
          </p:cNvPicPr>
          <p:nvPr/>
        </p:nvPicPr>
        <p:blipFill>
          <a:blip r:embed="rId3"/>
          <a:stretch>
            <a:fillRect/>
          </a:stretch>
        </p:blipFill>
        <p:spPr>
          <a:xfrm>
            <a:off x="-209595" y="7860264"/>
            <a:ext cx="2514571" cy="2515142"/>
          </a:xfrm>
          <a:prstGeom prst="rect">
            <a:avLst/>
          </a:prstGeom>
        </p:spPr>
      </p:pic>
      <p:pic>
        <p:nvPicPr>
          <p:cNvPr id="6" name="Picture 6"/>
          <p:cNvPicPr>
            <a:picLocks noChangeAspect="1"/>
          </p:cNvPicPr>
          <p:nvPr/>
        </p:nvPicPr>
        <p:blipFill>
          <a:blip r:embed="rId4"/>
          <a:stretch>
            <a:fillRect/>
          </a:stretch>
        </p:blipFill>
        <p:spPr>
          <a:xfrm>
            <a:off x="31125" y="25397"/>
            <a:ext cx="2251915" cy="1932465"/>
          </a:xfrm>
          <a:prstGeom prst="rect">
            <a:avLst/>
          </a:prstGeom>
        </p:spPr>
      </p:pic>
      <p:pic>
        <p:nvPicPr>
          <p:cNvPr id="7" name="Picture 7"/>
          <p:cNvPicPr>
            <a:picLocks noChangeAspect="1"/>
          </p:cNvPicPr>
          <p:nvPr/>
        </p:nvPicPr>
        <p:blipFill>
          <a:blip r:embed="rId5"/>
          <a:stretch>
            <a:fillRect/>
          </a:stretch>
        </p:blipFill>
        <p:spPr>
          <a:xfrm>
            <a:off x="16249388" y="-33422"/>
            <a:ext cx="1997272" cy="2124244"/>
          </a:xfrm>
          <a:prstGeom prst="rect">
            <a:avLst/>
          </a:prstGeom>
        </p:spPr>
      </p:pic>
      <p:pic>
        <p:nvPicPr>
          <p:cNvPr id="8" name="Picture 8"/>
          <p:cNvPicPr>
            <a:picLocks noChangeAspect="1"/>
          </p:cNvPicPr>
          <p:nvPr/>
        </p:nvPicPr>
        <p:blipFill>
          <a:blip r:embed="rId6"/>
          <a:stretch>
            <a:fillRect/>
          </a:stretch>
        </p:blipFill>
        <p:spPr>
          <a:xfrm>
            <a:off x="15717250" y="7886764"/>
            <a:ext cx="2566242" cy="24929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3055858" y="244998"/>
            <a:ext cx="12176284" cy="2982989"/>
          </a:xfrm>
          <a:prstGeom prst="rect">
            <a:avLst/>
          </a:prstGeom>
        </p:spPr>
        <p:txBody>
          <a:bodyPr lIns="0" tIns="0" rIns="0" bIns="0" rtlCol="0" anchor="t">
            <a:spAutoFit/>
          </a:bodyPr>
          <a:lstStyle/>
          <a:p>
            <a:pPr algn="ctr">
              <a:lnSpc>
                <a:spcPts val="7629"/>
              </a:lnSpc>
            </a:pPr>
            <a:r>
              <a:rPr lang="en-US" sz="5868" b="1" spc="246">
                <a:solidFill>
                  <a:srgbClr val="FFFFFF"/>
                </a:solidFill>
                <a:latin typeface="Times New Roman Bold"/>
                <a:ea typeface="Times New Roman Bold"/>
                <a:cs typeface="Times New Roman Bold"/>
                <a:sym typeface="Times New Roman Bold"/>
              </a:rPr>
              <a:t>Why Data Visualization Matters in </a:t>
            </a:r>
          </a:p>
          <a:p>
            <a:pPr algn="ctr">
              <a:lnSpc>
                <a:spcPts val="7629"/>
              </a:lnSpc>
            </a:pPr>
            <a:r>
              <a:rPr lang="en-US" sz="5868" b="1" spc="246">
                <a:solidFill>
                  <a:srgbClr val="FFFFFF"/>
                </a:solidFill>
                <a:latin typeface="Times New Roman Bold"/>
                <a:ea typeface="Times New Roman Bold"/>
                <a:cs typeface="Times New Roman Bold"/>
                <a:sym typeface="Times New Roman Bold"/>
              </a:rPr>
              <a:t>Data Analysis &amp; Storytelling</a:t>
            </a:r>
          </a:p>
          <a:p>
            <a:pPr algn="ctr">
              <a:lnSpc>
                <a:spcPts val="7629"/>
              </a:lnSpc>
              <a:spcBef>
                <a:spcPct val="0"/>
              </a:spcBef>
            </a:pPr>
            <a:endParaRPr lang="en-US" sz="5868" b="1" spc="246">
              <a:solidFill>
                <a:srgbClr val="FFFFFF"/>
              </a:solidFill>
              <a:latin typeface="Times New Roman Bold"/>
              <a:ea typeface="Times New Roman Bold"/>
              <a:cs typeface="Times New Roman Bold"/>
              <a:sym typeface="Times New Roman Bold"/>
            </a:endParaRPr>
          </a:p>
        </p:txBody>
      </p:sp>
      <p:sp>
        <p:nvSpPr>
          <p:cNvPr id="4" name="TextBox 4"/>
          <p:cNvSpPr txBox="1"/>
          <p:nvPr/>
        </p:nvSpPr>
        <p:spPr>
          <a:xfrm>
            <a:off x="244037" y="2681848"/>
            <a:ext cx="8479116" cy="7404002"/>
          </a:xfrm>
          <a:prstGeom prst="rect">
            <a:avLst/>
          </a:prstGeom>
        </p:spPr>
        <p:txBody>
          <a:bodyPr lIns="0" tIns="0" rIns="0" bIns="0" rtlCol="0" anchor="t">
            <a:spAutoFit/>
          </a:bodyPr>
          <a:lstStyle/>
          <a:p>
            <a:pPr algn="l">
              <a:lnSpc>
                <a:spcPts val="3975"/>
              </a:lnSpc>
            </a:pPr>
            <a:r>
              <a:rPr lang="en-US" sz="3057" b="1" spc="128">
                <a:solidFill>
                  <a:srgbClr val="FFFFFF"/>
                </a:solidFill>
                <a:latin typeface="Poppins Bold"/>
                <a:ea typeface="Poppins Bold"/>
                <a:cs typeface="Poppins Bold"/>
                <a:sym typeface="Poppins Bold"/>
              </a:rPr>
              <a:t>   1.Our Brain Understands Visuals Faster</a:t>
            </a:r>
          </a:p>
          <a:p>
            <a:pPr algn="l">
              <a:lnSpc>
                <a:spcPts val="3195"/>
              </a:lnSpc>
            </a:pPr>
            <a:endParaRPr lang="en-US" sz="3057" b="1" spc="128">
              <a:solidFill>
                <a:srgbClr val="FFFFFF"/>
              </a:solidFill>
              <a:latin typeface="Poppins Bold"/>
              <a:ea typeface="Poppins Bold"/>
              <a:cs typeface="Poppins Bold"/>
              <a:sym typeface="Poppins Bold"/>
            </a:endParaRPr>
          </a:p>
          <a:p>
            <a:pPr marL="573809" lvl="1" indent="-286904" algn="l">
              <a:lnSpc>
                <a:spcPts val="4438"/>
              </a:lnSpc>
              <a:buFont typeface="Arial"/>
              <a:buChar char="•"/>
            </a:pPr>
            <a:r>
              <a:rPr lang="en-US" sz="2657" spc="111">
                <a:solidFill>
                  <a:srgbClr val="FFFFFF"/>
                </a:solidFill>
                <a:latin typeface="Poppins"/>
                <a:ea typeface="Poppins"/>
                <a:cs typeface="Poppins"/>
                <a:sym typeface="Poppins"/>
              </a:rPr>
              <a:t>We process images 60,000x faster than text</a:t>
            </a:r>
          </a:p>
          <a:p>
            <a:pPr marL="573809" lvl="1" indent="-286904" algn="l">
              <a:lnSpc>
                <a:spcPts val="4438"/>
              </a:lnSpc>
              <a:buFont typeface="Arial"/>
              <a:buChar char="•"/>
            </a:pPr>
            <a:r>
              <a:rPr lang="en-US" sz="2657" spc="111">
                <a:solidFill>
                  <a:srgbClr val="FFFFFF"/>
                </a:solidFill>
                <a:latin typeface="Poppins"/>
                <a:ea typeface="Poppins"/>
                <a:cs typeface="Poppins"/>
                <a:sym typeface="Poppins"/>
              </a:rPr>
              <a:t>A chart can show patterns or outliers instantly — something raw tables can’t do</a:t>
            </a:r>
          </a:p>
          <a:p>
            <a:pPr algn="l">
              <a:lnSpc>
                <a:spcPts val="3195"/>
              </a:lnSpc>
              <a:spcBef>
                <a:spcPct val="0"/>
              </a:spcBef>
            </a:pPr>
            <a:endParaRPr lang="en-US" sz="2657" spc="111">
              <a:solidFill>
                <a:srgbClr val="FFFFFF"/>
              </a:solidFill>
              <a:latin typeface="Poppins"/>
              <a:ea typeface="Poppins"/>
              <a:cs typeface="Poppins"/>
              <a:sym typeface="Poppins"/>
            </a:endParaRPr>
          </a:p>
          <a:p>
            <a:pPr algn="l">
              <a:lnSpc>
                <a:spcPts val="3975"/>
              </a:lnSpc>
            </a:pPr>
            <a:r>
              <a:rPr lang="en-US" sz="3057" spc="128">
                <a:solidFill>
                  <a:srgbClr val="FFFFFF"/>
                </a:solidFill>
                <a:latin typeface="Poppins"/>
                <a:ea typeface="Poppins"/>
                <a:cs typeface="Poppins"/>
                <a:sym typeface="Poppins"/>
              </a:rPr>
              <a:t> </a:t>
            </a:r>
            <a:r>
              <a:rPr lang="en-US" sz="3057" b="1" spc="128">
                <a:solidFill>
                  <a:srgbClr val="FFFFFF"/>
                </a:solidFill>
                <a:latin typeface="Poppins Bold"/>
                <a:ea typeface="Poppins Bold"/>
                <a:cs typeface="Poppins Bold"/>
                <a:sym typeface="Poppins Bold"/>
              </a:rPr>
              <a:t>  2.Turns Data Into Insight</a:t>
            </a:r>
          </a:p>
          <a:p>
            <a:pPr algn="l">
              <a:lnSpc>
                <a:spcPts val="3195"/>
              </a:lnSpc>
            </a:pPr>
            <a:endParaRPr lang="en-US" sz="3057" b="1" spc="128">
              <a:solidFill>
                <a:srgbClr val="FFFFFF"/>
              </a:solidFill>
              <a:latin typeface="Poppins Bold"/>
              <a:ea typeface="Poppins Bold"/>
              <a:cs typeface="Poppins Bold"/>
              <a:sym typeface="Poppins Bold"/>
            </a:endParaRPr>
          </a:p>
          <a:p>
            <a:pPr marL="552219" lvl="1" indent="-276110" algn="l">
              <a:lnSpc>
                <a:spcPts val="4041"/>
              </a:lnSpc>
              <a:buFont typeface="Arial"/>
              <a:buChar char="•"/>
            </a:pPr>
            <a:r>
              <a:rPr lang="en-US" sz="2557" spc="107">
                <a:solidFill>
                  <a:srgbClr val="FFFFFF"/>
                </a:solidFill>
                <a:latin typeface="Poppins"/>
                <a:ea typeface="Poppins"/>
                <a:cs typeface="Poppins"/>
                <a:sym typeface="Poppins"/>
              </a:rPr>
              <a:t>Helps you spot trends, compare categories, and track changes over time</a:t>
            </a:r>
          </a:p>
          <a:p>
            <a:pPr marL="552219" lvl="1" indent="-276110" algn="l">
              <a:lnSpc>
                <a:spcPts val="4041"/>
              </a:lnSpc>
              <a:buFont typeface="Arial"/>
              <a:buChar char="•"/>
            </a:pPr>
            <a:r>
              <a:rPr lang="en-US" sz="2557" spc="107">
                <a:solidFill>
                  <a:srgbClr val="FFFFFF"/>
                </a:solidFill>
                <a:latin typeface="Poppins"/>
                <a:ea typeface="Poppins"/>
                <a:cs typeface="Poppins"/>
                <a:sym typeface="Poppins"/>
              </a:rPr>
              <a:t>Enables decision-makers to understand key findings without reading code</a:t>
            </a:r>
          </a:p>
          <a:p>
            <a:pPr algn="l">
              <a:lnSpc>
                <a:spcPts val="3195"/>
              </a:lnSpc>
            </a:pPr>
            <a:endParaRPr lang="en-US" sz="2557" spc="107">
              <a:solidFill>
                <a:srgbClr val="FFFFFF"/>
              </a:solidFill>
              <a:latin typeface="Poppins"/>
              <a:ea typeface="Poppins"/>
              <a:cs typeface="Poppins"/>
              <a:sym typeface="Poppins"/>
            </a:endParaRPr>
          </a:p>
        </p:txBody>
      </p:sp>
      <p:sp>
        <p:nvSpPr>
          <p:cNvPr id="5" name="TextBox 5"/>
          <p:cNvSpPr txBox="1"/>
          <p:nvPr/>
        </p:nvSpPr>
        <p:spPr>
          <a:xfrm>
            <a:off x="9144000" y="2681848"/>
            <a:ext cx="8475558" cy="6729301"/>
          </a:xfrm>
          <a:prstGeom prst="rect">
            <a:avLst/>
          </a:prstGeom>
        </p:spPr>
        <p:txBody>
          <a:bodyPr lIns="0" tIns="0" rIns="0" bIns="0" rtlCol="0" anchor="t">
            <a:spAutoFit/>
          </a:bodyPr>
          <a:lstStyle/>
          <a:p>
            <a:pPr algn="l">
              <a:lnSpc>
                <a:spcPts val="3985"/>
              </a:lnSpc>
              <a:spcBef>
                <a:spcPct val="0"/>
              </a:spcBef>
            </a:pPr>
            <a:r>
              <a:rPr lang="en-US" sz="3065" spc="128">
                <a:solidFill>
                  <a:srgbClr val="FFFFFF"/>
                </a:solidFill>
                <a:latin typeface="Poppins"/>
                <a:ea typeface="Poppins"/>
                <a:cs typeface="Poppins"/>
                <a:sym typeface="Poppins"/>
              </a:rPr>
              <a:t> </a:t>
            </a:r>
            <a:r>
              <a:rPr lang="en-US" sz="3065" b="1" spc="128">
                <a:solidFill>
                  <a:srgbClr val="FFFFFF"/>
                </a:solidFill>
                <a:latin typeface="Poppins Bold"/>
                <a:ea typeface="Poppins Bold"/>
                <a:cs typeface="Poppins Bold"/>
                <a:sym typeface="Poppins Bold"/>
              </a:rPr>
              <a:t>3.Tells a Compelling Story</a:t>
            </a:r>
          </a:p>
          <a:p>
            <a:pPr algn="l">
              <a:lnSpc>
                <a:spcPts val="3465"/>
              </a:lnSpc>
              <a:spcBef>
                <a:spcPct val="0"/>
              </a:spcBef>
            </a:pPr>
            <a:endParaRPr lang="en-US" sz="3065" b="1" spc="128">
              <a:solidFill>
                <a:srgbClr val="FFFFFF"/>
              </a:solidFill>
              <a:latin typeface="Poppins Bold"/>
              <a:ea typeface="Poppins Bold"/>
              <a:cs typeface="Poppins Bold"/>
              <a:sym typeface="Poppins Bold"/>
            </a:endParaRPr>
          </a:p>
          <a:p>
            <a:pPr marL="618732" lvl="1" indent="-309366" algn="l">
              <a:lnSpc>
                <a:spcPts val="4900"/>
              </a:lnSpc>
              <a:buFont typeface="Arial"/>
              <a:buChar char="•"/>
            </a:pPr>
            <a:r>
              <a:rPr lang="en-US" sz="2865" spc="120">
                <a:solidFill>
                  <a:srgbClr val="FFFFFF"/>
                </a:solidFill>
                <a:latin typeface="Poppins"/>
                <a:ea typeface="Poppins"/>
                <a:cs typeface="Poppins"/>
                <a:sym typeface="Poppins"/>
              </a:rPr>
              <a:t>Good plots communicate a message, not just show numbers</a:t>
            </a:r>
          </a:p>
          <a:p>
            <a:pPr marL="618732" lvl="1" indent="-309366" algn="l">
              <a:lnSpc>
                <a:spcPts val="4900"/>
              </a:lnSpc>
              <a:buFont typeface="Arial"/>
              <a:buChar char="•"/>
            </a:pPr>
            <a:r>
              <a:rPr lang="en-US" sz="2865" spc="120">
                <a:solidFill>
                  <a:srgbClr val="FFFFFF"/>
                </a:solidFill>
                <a:latin typeface="Poppins"/>
                <a:ea typeface="Poppins"/>
                <a:cs typeface="Poppins"/>
                <a:sym typeface="Poppins"/>
              </a:rPr>
              <a:t>Visualization adds emotion, clarity, and focus to your analysis</a:t>
            </a:r>
          </a:p>
          <a:p>
            <a:pPr algn="l">
              <a:lnSpc>
                <a:spcPts val="3465"/>
              </a:lnSpc>
            </a:pPr>
            <a:endParaRPr lang="en-US" sz="2865" spc="120">
              <a:solidFill>
                <a:srgbClr val="FFFFFF"/>
              </a:solidFill>
              <a:latin typeface="Poppins"/>
              <a:ea typeface="Poppins"/>
              <a:cs typeface="Poppins"/>
              <a:sym typeface="Poppins"/>
            </a:endParaRPr>
          </a:p>
          <a:p>
            <a:pPr algn="l">
              <a:lnSpc>
                <a:spcPts val="3985"/>
              </a:lnSpc>
              <a:spcBef>
                <a:spcPct val="0"/>
              </a:spcBef>
            </a:pPr>
            <a:r>
              <a:rPr lang="en-US" sz="3065" b="1" spc="128">
                <a:solidFill>
                  <a:srgbClr val="FFFFFF"/>
                </a:solidFill>
                <a:latin typeface="Poppins Bold"/>
                <a:ea typeface="Poppins Bold"/>
                <a:cs typeface="Poppins Bold"/>
                <a:sym typeface="Poppins Bold"/>
              </a:rPr>
              <a:t> 4.Makes Data Accessible to Everyone</a:t>
            </a:r>
          </a:p>
          <a:p>
            <a:pPr algn="l">
              <a:lnSpc>
                <a:spcPts val="3465"/>
              </a:lnSpc>
              <a:spcBef>
                <a:spcPct val="0"/>
              </a:spcBef>
            </a:pPr>
            <a:endParaRPr lang="en-US" sz="3065" b="1" spc="128">
              <a:solidFill>
                <a:srgbClr val="FFFFFF"/>
              </a:solidFill>
              <a:latin typeface="Poppins Bold"/>
              <a:ea typeface="Poppins Bold"/>
              <a:cs typeface="Poppins Bold"/>
              <a:sym typeface="Poppins Bold"/>
            </a:endParaRPr>
          </a:p>
          <a:p>
            <a:pPr marL="640321" lvl="1" indent="-320161" algn="l">
              <a:lnSpc>
                <a:spcPts val="5279"/>
              </a:lnSpc>
              <a:buFont typeface="Arial"/>
              <a:buChar char="•"/>
            </a:pPr>
            <a:r>
              <a:rPr lang="en-US" sz="2965" spc="124">
                <a:solidFill>
                  <a:srgbClr val="FFFFFF"/>
                </a:solidFill>
                <a:latin typeface="Poppins"/>
                <a:ea typeface="Poppins"/>
                <a:cs typeface="Poppins"/>
                <a:sym typeface="Poppins"/>
              </a:rPr>
              <a:t>Not everyone can read Python or SQL</a:t>
            </a:r>
          </a:p>
          <a:p>
            <a:pPr marL="640321" lvl="1" indent="-320161" algn="l">
              <a:lnSpc>
                <a:spcPts val="5279"/>
              </a:lnSpc>
              <a:buFont typeface="Arial"/>
              <a:buChar char="•"/>
            </a:pPr>
            <a:r>
              <a:rPr lang="en-US" sz="2965" spc="124">
                <a:solidFill>
                  <a:srgbClr val="FFFFFF"/>
                </a:solidFill>
                <a:latin typeface="Poppins"/>
                <a:ea typeface="Poppins"/>
                <a:cs typeface="Poppins"/>
                <a:sym typeface="Poppins"/>
              </a:rPr>
              <a:t>But everyone can understand a bar chart or pie chart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4B8B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Freeform 3"/>
          <p:cNvSpPr/>
          <p:nvPr/>
        </p:nvSpPr>
        <p:spPr>
          <a:xfrm>
            <a:off x="1364249" y="1416897"/>
            <a:ext cx="15559502" cy="8671089"/>
          </a:xfrm>
          <a:custGeom>
            <a:avLst/>
            <a:gdLst/>
            <a:ahLst/>
            <a:cxnLst/>
            <a:rect l="l" t="t" r="r" b="b"/>
            <a:pathLst>
              <a:path w="15559502" h="8671089">
                <a:moveTo>
                  <a:pt x="0" y="0"/>
                </a:moveTo>
                <a:lnTo>
                  <a:pt x="15559502" y="0"/>
                </a:lnTo>
                <a:lnTo>
                  <a:pt x="15559502" y="8671089"/>
                </a:lnTo>
                <a:lnTo>
                  <a:pt x="0" y="8671089"/>
                </a:lnTo>
                <a:lnTo>
                  <a:pt x="0" y="0"/>
                </a:lnTo>
                <a:close/>
              </a:path>
            </a:pathLst>
          </a:custGeom>
          <a:blipFill>
            <a:blip r:embed="rId3"/>
            <a:stretch>
              <a:fillRect l="-6420" t="-127" b="-604"/>
            </a:stretch>
          </a:blipFill>
        </p:spPr>
      </p:sp>
      <p:sp>
        <p:nvSpPr>
          <p:cNvPr id="4" name="TextBox 4"/>
          <p:cNvSpPr txBox="1"/>
          <p:nvPr/>
        </p:nvSpPr>
        <p:spPr>
          <a:xfrm>
            <a:off x="3230761" y="-78289"/>
            <a:ext cx="11826478" cy="1495187"/>
          </a:xfrm>
          <a:prstGeom prst="rect">
            <a:avLst/>
          </a:prstGeom>
        </p:spPr>
        <p:txBody>
          <a:bodyPr lIns="0" tIns="0" rIns="0" bIns="0" rtlCol="0" anchor="t">
            <a:spAutoFit/>
          </a:bodyPr>
          <a:lstStyle/>
          <a:p>
            <a:pPr algn="ctr">
              <a:lnSpc>
                <a:spcPts val="10749"/>
              </a:lnSpc>
              <a:spcBef>
                <a:spcPct val="0"/>
              </a:spcBef>
            </a:pPr>
            <a:r>
              <a:rPr lang="en-US" sz="8268" b="1" spc="347">
                <a:solidFill>
                  <a:srgbClr val="262626"/>
                </a:solidFill>
                <a:latin typeface="Times New Roman Bold"/>
                <a:ea typeface="Times New Roman Bold"/>
                <a:cs typeface="Times New Roman Bold"/>
                <a:sym typeface="Times New Roman Bold"/>
              </a:rPr>
              <a:t>Matplotlib Mini Project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sp>
        <p:nvSpPr>
          <p:cNvPr id="3" name="TextBox 3"/>
          <p:cNvSpPr txBox="1"/>
          <p:nvPr/>
        </p:nvSpPr>
        <p:spPr>
          <a:xfrm>
            <a:off x="1028700" y="4189772"/>
            <a:ext cx="16839246" cy="5019085"/>
          </a:xfrm>
          <a:prstGeom prst="rect">
            <a:avLst/>
          </a:prstGeom>
        </p:spPr>
        <p:txBody>
          <a:bodyPr lIns="0" tIns="0" rIns="0" bIns="0" rtlCol="0" anchor="t">
            <a:spAutoFit/>
          </a:bodyPr>
          <a:lstStyle/>
          <a:p>
            <a:pPr algn="ctr">
              <a:lnSpc>
                <a:spcPts val="7860"/>
              </a:lnSpc>
            </a:pPr>
            <a:r>
              <a:rPr lang="en-US" sz="6046" b="1">
                <a:solidFill>
                  <a:srgbClr val="FFFFFF"/>
                </a:solidFill>
                <a:latin typeface="Times New Roman Bold"/>
                <a:ea typeface="Times New Roman Bold"/>
                <a:cs typeface="Times New Roman Bold"/>
                <a:sym typeface="Times New Roman Bold"/>
              </a:rPr>
              <a:t>Seaborn Unleashed: Beautiful Data Visualizations Made Simple</a:t>
            </a:r>
          </a:p>
          <a:p>
            <a:pPr algn="ctr">
              <a:lnSpc>
                <a:spcPts val="7860"/>
              </a:lnSpc>
            </a:pPr>
            <a:endParaRPr lang="en-US" sz="6046" b="1">
              <a:solidFill>
                <a:srgbClr val="FFFFFF"/>
              </a:solidFill>
              <a:latin typeface="Times New Roman Bold"/>
              <a:ea typeface="Times New Roman Bold"/>
              <a:cs typeface="Times New Roman Bold"/>
              <a:sym typeface="Times New Roman Bold"/>
            </a:endParaRPr>
          </a:p>
          <a:p>
            <a:pPr algn="ctr">
              <a:lnSpc>
                <a:spcPts val="7600"/>
              </a:lnSpc>
            </a:pPr>
            <a:endParaRPr lang="en-US" sz="6046" b="1">
              <a:solidFill>
                <a:srgbClr val="FFFFFF"/>
              </a:solidFill>
              <a:latin typeface="Times New Roman Bold"/>
              <a:ea typeface="Times New Roman Bold"/>
              <a:cs typeface="Times New Roman Bold"/>
              <a:sym typeface="Times New Roman Bold"/>
            </a:endParaRPr>
          </a:p>
          <a:p>
            <a:pPr algn="ctr">
              <a:lnSpc>
                <a:spcPts val="7860"/>
              </a:lnSpc>
            </a:pPr>
            <a:endParaRPr lang="en-US" sz="6046" b="1">
              <a:solidFill>
                <a:srgbClr val="FFFFFF"/>
              </a:solidFill>
              <a:latin typeface="Times New Roman Bold"/>
              <a:ea typeface="Times New Roman Bold"/>
              <a:cs typeface="Times New Roman Bold"/>
              <a:sym typeface="Times New Roman Bold"/>
            </a:endParaRPr>
          </a:p>
        </p:txBody>
      </p:sp>
      <p:sp>
        <p:nvSpPr>
          <p:cNvPr id="4" name="TextBox 4"/>
          <p:cNvSpPr txBox="1"/>
          <p:nvPr/>
        </p:nvSpPr>
        <p:spPr>
          <a:xfrm>
            <a:off x="5943956" y="1657918"/>
            <a:ext cx="6781443" cy="2087944"/>
          </a:xfrm>
          <a:prstGeom prst="rect">
            <a:avLst/>
          </a:prstGeom>
        </p:spPr>
        <p:txBody>
          <a:bodyPr wrap="square" lIns="0" tIns="0" rIns="0" bIns="0" rtlCol="0" anchor="t">
            <a:spAutoFit/>
          </a:bodyPr>
          <a:lstStyle/>
          <a:p>
            <a:pPr algn="ctr">
              <a:lnSpc>
                <a:spcPts val="17507"/>
              </a:lnSpc>
              <a:spcBef>
                <a:spcPct val="0"/>
              </a:spcBef>
            </a:pPr>
            <a:r>
              <a:rPr lang="en-US" sz="13467" b="1" spc="565" dirty="0">
                <a:solidFill>
                  <a:srgbClr val="FFFFFF"/>
                </a:solidFill>
                <a:latin typeface="Times New Roman Bold"/>
                <a:ea typeface="Times New Roman Bold"/>
                <a:cs typeface="Times New Roman Bold"/>
                <a:sym typeface="Times New Roman Bold"/>
              </a:rPr>
              <a:t>Seaborn</a:t>
            </a:r>
          </a:p>
        </p:txBody>
      </p:sp>
      <p:sp>
        <p:nvSpPr>
          <p:cNvPr id="5" name="TextBox 5"/>
          <p:cNvSpPr txBox="1"/>
          <p:nvPr/>
        </p:nvSpPr>
        <p:spPr>
          <a:xfrm>
            <a:off x="3594799" y="6336412"/>
            <a:ext cx="11098402" cy="1659255"/>
          </a:xfrm>
          <a:prstGeom prst="rect">
            <a:avLst/>
          </a:prstGeom>
        </p:spPr>
        <p:txBody>
          <a:bodyPr lIns="0" tIns="0" rIns="0" bIns="0" rtlCol="0" anchor="t">
            <a:spAutoFit/>
          </a:bodyPr>
          <a:lstStyle/>
          <a:p>
            <a:pPr algn="ctr">
              <a:lnSpc>
                <a:spcPts val="6720"/>
              </a:lnSpc>
            </a:pPr>
            <a:r>
              <a:rPr lang="en-US" sz="4800">
                <a:solidFill>
                  <a:srgbClr val="FFFFFF"/>
                </a:solidFill>
                <a:latin typeface="Canva Sans"/>
                <a:ea typeface="Canva Sans"/>
                <a:cs typeface="Canva Sans"/>
                <a:sym typeface="Canva Sans"/>
              </a:rPr>
              <a:t>Discover the power of statistical plotting in Python</a:t>
            </a:r>
          </a:p>
        </p:txBody>
      </p:sp>
      <p:sp>
        <p:nvSpPr>
          <p:cNvPr id="6" name="Freeform 6"/>
          <p:cNvSpPr/>
          <p:nvPr/>
        </p:nvSpPr>
        <p:spPr>
          <a:xfrm>
            <a:off x="15117063" y="7208902"/>
            <a:ext cx="3170937" cy="3170937"/>
          </a:xfrm>
          <a:custGeom>
            <a:avLst/>
            <a:gdLst/>
            <a:ahLst/>
            <a:cxnLst/>
            <a:rect l="l" t="t" r="r" b="b"/>
            <a:pathLst>
              <a:path w="3170937" h="3170937">
                <a:moveTo>
                  <a:pt x="0" y="0"/>
                </a:moveTo>
                <a:lnTo>
                  <a:pt x="3170937" y="0"/>
                </a:lnTo>
                <a:lnTo>
                  <a:pt x="3170937" y="3170936"/>
                </a:lnTo>
                <a:lnTo>
                  <a:pt x="0" y="3170936"/>
                </a:lnTo>
                <a:lnTo>
                  <a:pt x="0" y="0"/>
                </a:lnTo>
                <a:close/>
              </a:path>
            </a:pathLst>
          </a:custGeom>
          <a:blipFill>
            <a:blip r:embed="rId3"/>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1658635" y="2642552"/>
            <a:ext cx="14970730" cy="6615748"/>
          </a:xfrm>
          <a:prstGeom prst="rect">
            <a:avLst/>
          </a:prstGeom>
        </p:spPr>
        <p:txBody>
          <a:bodyPr lIns="0" tIns="0" rIns="0" bIns="0" rtlCol="0" anchor="t">
            <a:spAutoFit/>
          </a:bodyPr>
          <a:lstStyle/>
          <a:p>
            <a:pPr marL="727374" lvl="1" indent="-363687" algn="l">
              <a:lnSpc>
                <a:spcPts val="4750"/>
              </a:lnSpc>
              <a:buFont typeface="Arial"/>
              <a:buChar char="•"/>
            </a:pPr>
            <a:r>
              <a:rPr lang="en-US" sz="3369" spc="141">
                <a:solidFill>
                  <a:srgbClr val="FFFFFF"/>
                </a:solidFill>
                <a:latin typeface="Poppins"/>
                <a:ea typeface="Poppins"/>
                <a:cs typeface="Poppins"/>
                <a:sym typeface="Poppins"/>
              </a:rPr>
              <a:t>Seaborn is a high-level Python data visualization library built on top of Matplotlib. </a:t>
            </a:r>
          </a:p>
          <a:p>
            <a:pPr algn="l">
              <a:lnSpc>
                <a:spcPts val="4750"/>
              </a:lnSpc>
            </a:pPr>
            <a:endParaRPr lang="en-US" sz="3369" spc="141">
              <a:solidFill>
                <a:srgbClr val="FFFFFF"/>
              </a:solidFill>
              <a:latin typeface="Poppins"/>
              <a:ea typeface="Poppins"/>
              <a:cs typeface="Poppins"/>
              <a:sym typeface="Poppins"/>
            </a:endParaRPr>
          </a:p>
          <a:p>
            <a:pPr marL="727374" lvl="1" indent="-363687" algn="l">
              <a:lnSpc>
                <a:spcPts val="4750"/>
              </a:lnSpc>
              <a:buFont typeface="Arial"/>
              <a:buChar char="•"/>
            </a:pPr>
            <a:r>
              <a:rPr lang="en-US" sz="3369" spc="141">
                <a:solidFill>
                  <a:srgbClr val="FFFFFF"/>
                </a:solidFill>
                <a:latin typeface="Poppins"/>
                <a:ea typeface="Poppins"/>
                <a:cs typeface="Poppins"/>
                <a:sym typeface="Poppins"/>
              </a:rPr>
              <a:t>It provides a simpler, more intuitive interface for creating statistical graphics, especially when working with pandas DataFrames.</a:t>
            </a:r>
          </a:p>
          <a:p>
            <a:pPr algn="l">
              <a:lnSpc>
                <a:spcPts val="4750"/>
              </a:lnSpc>
            </a:pPr>
            <a:endParaRPr lang="en-US" sz="3369" spc="141">
              <a:solidFill>
                <a:srgbClr val="FFFFFF"/>
              </a:solidFill>
              <a:latin typeface="Poppins"/>
              <a:ea typeface="Poppins"/>
              <a:cs typeface="Poppins"/>
              <a:sym typeface="Poppins"/>
            </a:endParaRPr>
          </a:p>
          <a:p>
            <a:pPr algn="l">
              <a:lnSpc>
                <a:spcPts val="4750"/>
              </a:lnSpc>
            </a:pPr>
            <a:r>
              <a:rPr lang="en-US" sz="3369" spc="141">
                <a:solidFill>
                  <a:srgbClr val="FFFFFF"/>
                </a:solidFill>
                <a:latin typeface="Poppins"/>
                <a:ea typeface="Poppins"/>
                <a:cs typeface="Poppins"/>
                <a:sym typeface="Poppins"/>
              </a:rPr>
              <a:t>       To use it, you typically import it as:</a:t>
            </a:r>
          </a:p>
          <a:p>
            <a:pPr algn="l">
              <a:lnSpc>
                <a:spcPts val="4750"/>
              </a:lnSpc>
            </a:pPr>
            <a:endParaRPr lang="en-US" sz="3369" spc="141">
              <a:solidFill>
                <a:srgbClr val="FFFFFF"/>
              </a:solidFill>
              <a:latin typeface="Poppins"/>
              <a:ea typeface="Poppins"/>
              <a:cs typeface="Poppins"/>
              <a:sym typeface="Poppins"/>
            </a:endParaRPr>
          </a:p>
          <a:p>
            <a:pPr marL="727374" lvl="1" indent="-363687" algn="l">
              <a:lnSpc>
                <a:spcPts val="4750"/>
              </a:lnSpc>
              <a:buFont typeface="Arial"/>
              <a:buChar char="•"/>
            </a:pPr>
            <a:r>
              <a:rPr lang="en-US" sz="3369" spc="141">
                <a:solidFill>
                  <a:srgbClr val="FFFFFF"/>
                </a:solidFill>
                <a:latin typeface="Poppins"/>
                <a:ea typeface="Poppins"/>
                <a:cs typeface="Poppins"/>
                <a:sym typeface="Poppins"/>
              </a:rPr>
              <a:t>import seaborn as sns</a:t>
            </a:r>
          </a:p>
          <a:p>
            <a:pPr marL="727374" lvl="1" indent="-363687" algn="l">
              <a:lnSpc>
                <a:spcPts val="4750"/>
              </a:lnSpc>
              <a:buFont typeface="Arial"/>
              <a:buChar char="•"/>
            </a:pPr>
            <a:r>
              <a:rPr lang="en-US" sz="3369" spc="141">
                <a:solidFill>
                  <a:srgbClr val="FFFFFF"/>
                </a:solidFill>
                <a:latin typeface="Poppins"/>
                <a:ea typeface="Poppins"/>
                <a:cs typeface="Poppins"/>
                <a:sym typeface="Poppins"/>
              </a:rPr>
              <a:t>import matplotlib.pyplot as plt  # Still needed for fine-tuning</a:t>
            </a:r>
          </a:p>
        </p:txBody>
      </p:sp>
      <p:pic>
        <p:nvPicPr>
          <p:cNvPr id="4" name="Picture 4"/>
          <p:cNvPicPr>
            <a:picLocks noChangeAspect="1"/>
          </p:cNvPicPr>
          <p:nvPr/>
        </p:nvPicPr>
        <p:blipFill>
          <a:blip r:embed="rId3"/>
          <a:srcRect/>
          <a:stretch>
            <a:fillRect/>
          </a:stretch>
        </p:blipFill>
        <p:spPr>
          <a:xfrm>
            <a:off x="12181282" y="6445864"/>
            <a:ext cx="4225281" cy="2323905"/>
          </a:xfrm>
          <a:prstGeom prst="rect">
            <a:avLst/>
          </a:prstGeom>
        </p:spPr>
      </p:pic>
      <p:sp>
        <p:nvSpPr>
          <p:cNvPr id="5" name="TextBox 5"/>
          <p:cNvSpPr txBox="1"/>
          <p:nvPr/>
        </p:nvSpPr>
        <p:spPr>
          <a:xfrm>
            <a:off x="7179231" y="423565"/>
            <a:ext cx="4479369" cy="1277657"/>
          </a:xfrm>
          <a:prstGeom prst="rect">
            <a:avLst/>
          </a:prstGeom>
        </p:spPr>
        <p:txBody>
          <a:bodyPr wrap="square" lIns="0" tIns="0" rIns="0" bIns="0" rtlCol="0" anchor="t">
            <a:spAutoFit/>
          </a:bodyPr>
          <a:lstStyle/>
          <a:p>
            <a:pPr algn="ctr">
              <a:lnSpc>
                <a:spcPts val="10749"/>
              </a:lnSpc>
              <a:spcBef>
                <a:spcPct val="0"/>
              </a:spcBef>
            </a:pPr>
            <a:r>
              <a:rPr lang="en-US" sz="8268" b="1" spc="347" dirty="0">
                <a:solidFill>
                  <a:srgbClr val="FFFFFF"/>
                </a:solidFill>
                <a:latin typeface="Times New Roman Bold"/>
                <a:ea typeface="Times New Roman Bold"/>
                <a:cs typeface="Times New Roman Bold"/>
                <a:sym typeface="Times New Roman Bold"/>
              </a:rPr>
              <a:t>Seaborn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4A5A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
            </a:blip>
            <a:stretch>
              <a:fillRect t="-64818" b="-151230"/>
            </a:stretch>
          </a:blipFill>
        </p:spPr>
      </p:sp>
      <p:sp>
        <p:nvSpPr>
          <p:cNvPr id="3" name="Freeform 3"/>
          <p:cNvSpPr/>
          <p:nvPr/>
        </p:nvSpPr>
        <p:spPr>
          <a:xfrm>
            <a:off x="6124953" y="308133"/>
            <a:ext cx="11903508" cy="9670733"/>
          </a:xfrm>
          <a:custGeom>
            <a:avLst/>
            <a:gdLst/>
            <a:ahLst/>
            <a:cxnLst/>
            <a:rect l="l" t="t" r="r" b="b"/>
            <a:pathLst>
              <a:path w="11903508" h="9670733">
                <a:moveTo>
                  <a:pt x="0" y="0"/>
                </a:moveTo>
                <a:lnTo>
                  <a:pt x="11903508" y="0"/>
                </a:lnTo>
                <a:lnTo>
                  <a:pt x="11903508" y="9670734"/>
                </a:lnTo>
                <a:lnTo>
                  <a:pt x="0" y="9670734"/>
                </a:lnTo>
                <a:lnTo>
                  <a:pt x="0" y="0"/>
                </a:lnTo>
                <a:close/>
              </a:path>
            </a:pathLst>
          </a:custGeom>
          <a:blipFill>
            <a:blip r:embed="rId3"/>
            <a:stretch>
              <a:fillRect l="-6231" r="-2819"/>
            </a:stretch>
          </a:blipFill>
        </p:spPr>
      </p:sp>
      <p:grpSp>
        <p:nvGrpSpPr>
          <p:cNvPr id="4" name="Group 4"/>
          <p:cNvGrpSpPr/>
          <p:nvPr/>
        </p:nvGrpSpPr>
        <p:grpSpPr>
          <a:xfrm>
            <a:off x="-49328" y="56254"/>
            <a:ext cx="5240832" cy="10230746"/>
            <a:chOff x="0" y="0"/>
            <a:chExt cx="6987775" cy="13640995"/>
          </a:xfrm>
        </p:grpSpPr>
        <p:pic>
          <p:nvPicPr>
            <p:cNvPr id="5" name="Picture 5"/>
            <p:cNvPicPr>
              <a:picLocks noChangeAspect="1"/>
            </p:cNvPicPr>
            <p:nvPr/>
          </p:nvPicPr>
          <p:blipFill>
            <a:blip r:embed="rId4"/>
            <a:srcRect/>
            <a:stretch>
              <a:fillRect/>
            </a:stretch>
          </p:blipFill>
          <p:spPr>
            <a:xfrm>
              <a:off x="65771" y="10050025"/>
              <a:ext cx="5204305" cy="3590970"/>
            </a:xfrm>
            <a:prstGeom prst="rect">
              <a:avLst/>
            </a:prstGeom>
          </p:spPr>
        </p:pic>
        <p:sp>
          <p:nvSpPr>
            <p:cNvPr id="6" name="TextBox 6"/>
            <p:cNvSpPr txBox="1"/>
            <p:nvPr/>
          </p:nvSpPr>
          <p:spPr>
            <a:xfrm>
              <a:off x="0" y="-9525"/>
              <a:ext cx="2874743" cy="11430068"/>
            </a:xfrm>
            <a:prstGeom prst="rect">
              <a:avLst/>
            </a:prstGeom>
          </p:spPr>
          <p:txBody>
            <a:bodyPr lIns="0" tIns="0" rIns="0" bIns="0" rtlCol="0" anchor="t">
              <a:spAutoFit/>
            </a:bodyPr>
            <a:lstStyle/>
            <a:p>
              <a:pPr algn="ctr">
                <a:lnSpc>
                  <a:spcPts val="6757"/>
                </a:lnSpc>
              </a:pPr>
              <a:r>
                <a:rPr lang="en-US" sz="5585" b="1">
                  <a:solidFill>
                    <a:srgbClr val="04213A"/>
                  </a:solidFill>
                  <a:latin typeface="Canva Sans Bold"/>
                  <a:ea typeface="Canva Sans Bold"/>
                  <a:cs typeface="Canva Sans Bold"/>
                  <a:sym typeface="Canva Sans Bold"/>
                </a:rPr>
                <a:t>S</a:t>
              </a:r>
            </a:p>
            <a:p>
              <a:pPr algn="ctr">
                <a:lnSpc>
                  <a:spcPts val="6757"/>
                </a:lnSpc>
              </a:pPr>
              <a:r>
                <a:rPr lang="en-US" sz="5585" b="1">
                  <a:solidFill>
                    <a:srgbClr val="04213A"/>
                  </a:solidFill>
                  <a:latin typeface="Canva Sans Bold"/>
                  <a:ea typeface="Canva Sans Bold"/>
                  <a:cs typeface="Canva Sans Bold"/>
                  <a:sym typeface="Canva Sans Bold"/>
                </a:rPr>
                <a:t>E</a:t>
              </a:r>
            </a:p>
            <a:p>
              <a:pPr algn="ctr">
                <a:lnSpc>
                  <a:spcPts val="6757"/>
                </a:lnSpc>
              </a:pPr>
              <a:r>
                <a:rPr lang="en-US" sz="5585" b="1">
                  <a:solidFill>
                    <a:srgbClr val="04213A"/>
                  </a:solidFill>
                  <a:latin typeface="Canva Sans Bold"/>
                  <a:ea typeface="Canva Sans Bold"/>
                  <a:cs typeface="Canva Sans Bold"/>
                  <a:sym typeface="Canva Sans Bold"/>
                </a:rPr>
                <a:t>A</a:t>
              </a:r>
            </a:p>
            <a:p>
              <a:pPr algn="ctr">
                <a:lnSpc>
                  <a:spcPts val="6757"/>
                </a:lnSpc>
              </a:pPr>
              <a:r>
                <a:rPr lang="en-US" sz="5585" b="1">
                  <a:solidFill>
                    <a:srgbClr val="04213A"/>
                  </a:solidFill>
                  <a:latin typeface="Canva Sans Bold"/>
                  <a:ea typeface="Canva Sans Bold"/>
                  <a:cs typeface="Canva Sans Bold"/>
                  <a:sym typeface="Canva Sans Bold"/>
                </a:rPr>
                <a:t>B</a:t>
              </a:r>
            </a:p>
            <a:p>
              <a:pPr algn="ctr">
                <a:lnSpc>
                  <a:spcPts val="6757"/>
                </a:lnSpc>
              </a:pPr>
              <a:r>
                <a:rPr lang="en-US" sz="5585" b="1">
                  <a:solidFill>
                    <a:srgbClr val="04213A"/>
                  </a:solidFill>
                  <a:latin typeface="Canva Sans Bold"/>
                  <a:ea typeface="Canva Sans Bold"/>
                  <a:cs typeface="Canva Sans Bold"/>
                  <a:sym typeface="Canva Sans Bold"/>
                </a:rPr>
                <a:t>O</a:t>
              </a:r>
            </a:p>
            <a:p>
              <a:pPr algn="ctr">
                <a:lnSpc>
                  <a:spcPts val="6757"/>
                </a:lnSpc>
              </a:pPr>
              <a:r>
                <a:rPr lang="en-US" sz="5585" b="1">
                  <a:solidFill>
                    <a:srgbClr val="04213A"/>
                  </a:solidFill>
                  <a:latin typeface="Canva Sans Bold"/>
                  <a:ea typeface="Canva Sans Bold"/>
                  <a:cs typeface="Canva Sans Bold"/>
                  <a:sym typeface="Canva Sans Bold"/>
                </a:rPr>
                <a:t>R</a:t>
              </a:r>
            </a:p>
            <a:p>
              <a:pPr algn="ctr">
                <a:lnSpc>
                  <a:spcPts val="6757"/>
                </a:lnSpc>
              </a:pPr>
              <a:r>
                <a:rPr lang="en-US" sz="5585" b="1">
                  <a:solidFill>
                    <a:srgbClr val="04213A"/>
                  </a:solidFill>
                  <a:latin typeface="Canva Sans Bold"/>
                  <a:ea typeface="Canva Sans Bold"/>
                  <a:cs typeface="Canva Sans Bold"/>
                  <a:sym typeface="Canva Sans Bold"/>
                </a:rPr>
                <a:t>N</a:t>
              </a:r>
            </a:p>
            <a:p>
              <a:pPr algn="ctr">
                <a:lnSpc>
                  <a:spcPts val="6757"/>
                </a:lnSpc>
              </a:pPr>
              <a:endParaRPr lang="en-US" sz="5585" b="1">
                <a:solidFill>
                  <a:srgbClr val="04213A"/>
                </a:solidFill>
                <a:latin typeface="Canva Sans Bold"/>
                <a:ea typeface="Canva Sans Bold"/>
                <a:cs typeface="Canva Sans Bold"/>
                <a:sym typeface="Canva Sans Bold"/>
              </a:endParaRPr>
            </a:p>
            <a:p>
              <a:pPr algn="ctr">
                <a:lnSpc>
                  <a:spcPts val="6757"/>
                </a:lnSpc>
              </a:pPr>
              <a:endParaRPr lang="en-US" sz="5585" b="1">
                <a:solidFill>
                  <a:srgbClr val="04213A"/>
                </a:solidFill>
                <a:latin typeface="Canva Sans Bold"/>
                <a:ea typeface="Canva Sans Bold"/>
                <a:cs typeface="Canva Sans Bold"/>
                <a:sym typeface="Canva Sans Bold"/>
              </a:endParaRPr>
            </a:p>
            <a:p>
              <a:pPr algn="ctr">
                <a:lnSpc>
                  <a:spcPts val="6757"/>
                </a:lnSpc>
              </a:pPr>
              <a:endParaRPr lang="en-US" sz="5585" b="1">
                <a:solidFill>
                  <a:srgbClr val="04213A"/>
                </a:solidFill>
                <a:latin typeface="Canva Sans Bold"/>
                <a:ea typeface="Canva Sans Bold"/>
                <a:cs typeface="Canva Sans Bold"/>
                <a:sym typeface="Canva Sans Bold"/>
              </a:endParaRPr>
            </a:p>
          </p:txBody>
        </p:sp>
        <p:sp>
          <p:nvSpPr>
            <p:cNvPr id="7" name="TextBox 7"/>
            <p:cNvSpPr txBox="1"/>
            <p:nvPr/>
          </p:nvSpPr>
          <p:spPr>
            <a:xfrm>
              <a:off x="2377191" y="3428716"/>
              <a:ext cx="2395334" cy="4553585"/>
            </a:xfrm>
            <a:prstGeom prst="rect">
              <a:avLst/>
            </a:prstGeom>
          </p:spPr>
          <p:txBody>
            <a:bodyPr lIns="0" tIns="0" rIns="0" bIns="0" rtlCol="0" anchor="t">
              <a:spAutoFit/>
            </a:bodyPr>
            <a:lstStyle/>
            <a:p>
              <a:pPr algn="ctr">
                <a:lnSpc>
                  <a:spcPts val="6765"/>
                </a:lnSpc>
              </a:pPr>
              <a:r>
                <a:rPr lang="en-US" sz="5500" b="1">
                  <a:solidFill>
                    <a:srgbClr val="04213A"/>
                  </a:solidFill>
                  <a:latin typeface="Canva Sans Bold"/>
                  <a:ea typeface="Canva Sans Bold"/>
                  <a:cs typeface="Canva Sans Bold"/>
                  <a:sym typeface="Canva Sans Bold"/>
                </a:rPr>
                <a:t>M</a:t>
              </a:r>
            </a:p>
            <a:p>
              <a:pPr algn="ctr">
                <a:lnSpc>
                  <a:spcPts val="6765"/>
                </a:lnSpc>
              </a:pPr>
              <a:r>
                <a:rPr lang="en-US" sz="5500" b="1">
                  <a:solidFill>
                    <a:srgbClr val="04213A"/>
                  </a:solidFill>
                  <a:latin typeface="Canva Sans Bold"/>
                  <a:ea typeface="Canva Sans Bold"/>
                  <a:cs typeface="Canva Sans Bold"/>
                  <a:sym typeface="Canva Sans Bold"/>
                </a:rPr>
                <a:t>I</a:t>
              </a:r>
            </a:p>
            <a:p>
              <a:pPr algn="ctr">
                <a:lnSpc>
                  <a:spcPts val="6765"/>
                </a:lnSpc>
              </a:pPr>
              <a:r>
                <a:rPr lang="en-US" sz="5500" b="1">
                  <a:solidFill>
                    <a:srgbClr val="04213A"/>
                  </a:solidFill>
                  <a:latin typeface="Canva Sans Bold"/>
                  <a:ea typeface="Canva Sans Bold"/>
                  <a:cs typeface="Canva Sans Bold"/>
                  <a:sym typeface="Canva Sans Bold"/>
                </a:rPr>
                <a:t>N</a:t>
              </a:r>
            </a:p>
            <a:p>
              <a:pPr algn="ctr">
                <a:lnSpc>
                  <a:spcPts val="6765"/>
                </a:lnSpc>
              </a:pPr>
              <a:r>
                <a:rPr lang="en-US" sz="5500" b="1">
                  <a:solidFill>
                    <a:srgbClr val="04213A"/>
                  </a:solidFill>
                  <a:latin typeface="Canva Sans Bold"/>
                  <a:ea typeface="Canva Sans Bold"/>
                  <a:cs typeface="Canva Sans Bold"/>
                  <a:sym typeface="Canva Sans Bold"/>
                </a:rPr>
                <a:t>I</a:t>
              </a:r>
            </a:p>
          </p:txBody>
        </p:sp>
        <p:sp>
          <p:nvSpPr>
            <p:cNvPr id="8" name="TextBox 8"/>
            <p:cNvSpPr txBox="1"/>
            <p:nvPr/>
          </p:nvSpPr>
          <p:spPr>
            <a:xfrm>
              <a:off x="4113033" y="4668164"/>
              <a:ext cx="2874743" cy="8001068"/>
            </a:xfrm>
            <a:prstGeom prst="rect">
              <a:avLst/>
            </a:prstGeom>
          </p:spPr>
          <p:txBody>
            <a:bodyPr lIns="0" tIns="0" rIns="0" bIns="0" rtlCol="0" anchor="t">
              <a:spAutoFit/>
            </a:bodyPr>
            <a:lstStyle/>
            <a:p>
              <a:pPr algn="ctr">
                <a:lnSpc>
                  <a:spcPts val="6757"/>
                </a:lnSpc>
              </a:pPr>
              <a:r>
                <a:rPr lang="en-US" sz="5585" b="1">
                  <a:solidFill>
                    <a:srgbClr val="04213A"/>
                  </a:solidFill>
                  <a:latin typeface="Canva Sans Bold"/>
                  <a:ea typeface="Canva Sans Bold"/>
                  <a:cs typeface="Canva Sans Bold"/>
                  <a:sym typeface="Canva Sans Bold"/>
                </a:rPr>
                <a:t>P</a:t>
              </a:r>
            </a:p>
            <a:p>
              <a:pPr algn="ctr">
                <a:lnSpc>
                  <a:spcPts val="6757"/>
                </a:lnSpc>
              </a:pPr>
              <a:r>
                <a:rPr lang="en-US" sz="5585" b="1">
                  <a:solidFill>
                    <a:srgbClr val="04213A"/>
                  </a:solidFill>
                  <a:latin typeface="Canva Sans Bold"/>
                  <a:ea typeface="Canva Sans Bold"/>
                  <a:cs typeface="Canva Sans Bold"/>
                  <a:sym typeface="Canva Sans Bold"/>
                </a:rPr>
                <a:t>R</a:t>
              </a:r>
            </a:p>
            <a:p>
              <a:pPr algn="ctr">
                <a:lnSpc>
                  <a:spcPts val="6757"/>
                </a:lnSpc>
              </a:pPr>
              <a:r>
                <a:rPr lang="en-US" sz="5585" b="1">
                  <a:solidFill>
                    <a:srgbClr val="04213A"/>
                  </a:solidFill>
                  <a:latin typeface="Canva Sans Bold"/>
                  <a:ea typeface="Canva Sans Bold"/>
                  <a:cs typeface="Canva Sans Bold"/>
                  <a:sym typeface="Canva Sans Bold"/>
                </a:rPr>
                <a:t>O</a:t>
              </a:r>
            </a:p>
            <a:p>
              <a:pPr algn="ctr">
                <a:lnSpc>
                  <a:spcPts val="6757"/>
                </a:lnSpc>
              </a:pPr>
              <a:r>
                <a:rPr lang="en-US" sz="5585" b="1">
                  <a:solidFill>
                    <a:srgbClr val="04213A"/>
                  </a:solidFill>
                  <a:latin typeface="Canva Sans Bold"/>
                  <a:ea typeface="Canva Sans Bold"/>
                  <a:cs typeface="Canva Sans Bold"/>
                  <a:sym typeface="Canva Sans Bold"/>
                </a:rPr>
                <a:t>J</a:t>
              </a:r>
            </a:p>
            <a:p>
              <a:pPr algn="ctr">
                <a:lnSpc>
                  <a:spcPts val="6757"/>
                </a:lnSpc>
              </a:pPr>
              <a:r>
                <a:rPr lang="en-US" sz="5585" b="1">
                  <a:solidFill>
                    <a:srgbClr val="04213A"/>
                  </a:solidFill>
                  <a:latin typeface="Canva Sans Bold"/>
                  <a:ea typeface="Canva Sans Bold"/>
                  <a:cs typeface="Canva Sans Bold"/>
                  <a:sym typeface="Canva Sans Bold"/>
                </a:rPr>
                <a:t>E</a:t>
              </a:r>
            </a:p>
            <a:p>
              <a:pPr algn="ctr">
                <a:lnSpc>
                  <a:spcPts val="6757"/>
                </a:lnSpc>
              </a:pPr>
              <a:r>
                <a:rPr lang="en-US" sz="5585" b="1">
                  <a:solidFill>
                    <a:srgbClr val="04213A"/>
                  </a:solidFill>
                  <a:latin typeface="Canva Sans Bold"/>
                  <a:ea typeface="Canva Sans Bold"/>
                  <a:cs typeface="Canva Sans Bold"/>
                  <a:sym typeface="Canva Sans Bold"/>
                </a:rPr>
                <a:t>C</a:t>
              </a:r>
            </a:p>
            <a:p>
              <a:pPr algn="ctr">
                <a:lnSpc>
                  <a:spcPts val="6757"/>
                </a:lnSpc>
              </a:pPr>
              <a:r>
                <a:rPr lang="en-US" sz="5585" b="1">
                  <a:solidFill>
                    <a:srgbClr val="04213A"/>
                  </a:solidFill>
                  <a:latin typeface="Canva Sans Bold"/>
                  <a:ea typeface="Canva Sans Bold"/>
                  <a:cs typeface="Canva Sans Bold"/>
                  <a:sym typeface="Canva Sans Bold"/>
                </a:rPr>
                <a:t>T</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42605" y="-246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3000"/>
            </a:blip>
            <a:stretch>
              <a:fillRect t="-64818" b="-151230"/>
            </a:stretch>
          </a:blipFill>
        </p:spPr>
      </p:sp>
      <p:grpSp>
        <p:nvGrpSpPr>
          <p:cNvPr id="3" name="Group 3"/>
          <p:cNvGrpSpPr/>
          <p:nvPr/>
        </p:nvGrpSpPr>
        <p:grpSpPr>
          <a:xfrm>
            <a:off x="533441" y="3053904"/>
            <a:ext cx="17135908" cy="6609372"/>
            <a:chOff x="0" y="0"/>
            <a:chExt cx="4513161" cy="1740740"/>
          </a:xfrm>
        </p:grpSpPr>
        <p:sp>
          <p:nvSpPr>
            <p:cNvPr id="4" name="Freeform 4"/>
            <p:cNvSpPr/>
            <p:nvPr/>
          </p:nvSpPr>
          <p:spPr>
            <a:xfrm>
              <a:off x="0" y="0"/>
              <a:ext cx="4513161" cy="1740740"/>
            </a:xfrm>
            <a:custGeom>
              <a:avLst/>
              <a:gdLst/>
              <a:ahLst/>
              <a:cxnLst/>
              <a:rect l="l" t="t" r="r" b="b"/>
              <a:pathLst>
                <a:path w="4513161" h="1740740">
                  <a:moveTo>
                    <a:pt x="0" y="0"/>
                  </a:moveTo>
                  <a:lnTo>
                    <a:pt x="4513161" y="0"/>
                  </a:lnTo>
                  <a:lnTo>
                    <a:pt x="4513161" y="1740740"/>
                  </a:lnTo>
                  <a:lnTo>
                    <a:pt x="0" y="1740740"/>
                  </a:lnTo>
                  <a:close/>
                </a:path>
              </a:pathLst>
            </a:custGeom>
            <a:solidFill>
              <a:srgbClr val="4E4FA5">
                <a:alpha val="40000"/>
              </a:srgbClr>
            </a:solidFill>
            <a:ln w="38100" cap="sq">
              <a:gradFill>
                <a:gsLst>
                  <a:gs pos="0">
                    <a:srgbClr val="10A5FF">
                      <a:alpha val="40000"/>
                    </a:srgbClr>
                  </a:gs>
                  <a:gs pos="100000">
                    <a:srgbClr val="041E4E">
                      <a:alpha val="40000"/>
                    </a:srgbClr>
                  </a:gs>
                </a:gsLst>
                <a:lin ang="2700000"/>
              </a:gradFill>
              <a:prstDash val="solid"/>
              <a:miter/>
            </a:ln>
          </p:spPr>
        </p:sp>
        <p:sp>
          <p:nvSpPr>
            <p:cNvPr id="5" name="TextBox 5"/>
            <p:cNvSpPr txBox="1"/>
            <p:nvPr/>
          </p:nvSpPr>
          <p:spPr>
            <a:xfrm>
              <a:off x="0" y="-76200"/>
              <a:ext cx="4513161" cy="181694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392502" y="1028700"/>
            <a:ext cx="3150191" cy="2281442"/>
          </a:xfrm>
          <a:custGeom>
            <a:avLst/>
            <a:gdLst/>
            <a:ahLst/>
            <a:cxnLst/>
            <a:rect l="l" t="t" r="r" b="b"/>
            <a:pathLst>
              <a:path w="3150191" h="2281442">
                <a:moveTo>
                  <a:pt x="0" y="0"/>
                </a:moveTo>
                <a:lnTo>
                  <a:pt x="3150191" y="0"/>
                </a:lnTo>
                <a:lnTo>
                  <a:pt x="3150191" y="2281442"/>
                </a:lnTo>
                <a:lnTo>
                  <a:pt x="0" y="2281442"/>
                </a:lnTo>
                <a:lnTo>
                  <a:pt x="0" y="0"/>
                </a:lnTo>
                <a:close/>
              </a:path>
            </a:pathLst>
          </a:custGeom>
          <a:blipFill>
            <a:blip r:embed="rId3"/>
            <a:stretch>
              <a:fillRect t="-24350" b="-24350"/>
            </a:stretch>
          </a:blipFill>
        </p:spPr>
      </p:sp>
      <p:sp>
        <p:nvSpPr>
          <p:cNvPr id="7" name="Freeform 7"/>
          <p:cNvSpPr/>
          <p:nvPr/>
        </p:nvSpPr>
        <p:spPr>
          <a:xfrm>
            <a:off x="12616758" y="926600"/>
            <a:ext cx="1816767" cy="1787889"/>
          </a:xfrm>
          <a:custGeom>
            <a:avLst/>
            <a:gdLst/>
            <a:ahLst/>
            <a:cxnLst/>
            <a:rect l="l" t="t" r="r" b="b"/>
            <a:pathLst>
              <a:path w="1816767" h="1787889">
                <a:moveTo>
                  <a:pt x="0" y="0"/>
                </a:moveTo>
                <a:lnTo>
                  <a:pt x="1816767" y="0"/>
                </a:lnTo>
                <a:lnTo>
                  <a:pt x="1816767" y="1787890"/>
                </a:lnTo>
                <a:lnTo>
                  <a:pt x="0" y="1787890"/>
                </a:lnTo>
                <a:lnTo>
                  <a:pt x="0" y="0"/>
                </a:lnTo>
                <a:close/>
              </a:path>
            </a:pathLst>
          </a:custGeom>
          <a:blipFill>
            <a:blip r:embed="rId4"/>
            <a:stretch>
              <a:fillRect t="-807" b="-807"/>
            </a:stretch>
          </a:blipFill>
        </p:spPr>
      </p:sp>
      <p:sp>
        <p:nvSpPr>
          <p:cNvPr id="8" name="Freeform 8"/>
          <p:cNvSpPr/>
          <p:nvPr/>
        </p:nvSpPr>
        <p:spPr>
          <a:xfrm>
            <a:off x="6005366" y="926600"/>
            <a:ext cx="1787889" cy="1787889"/>
          </a:xfrm>
          <a:custGeom>
            <a:avLst/>
            <a:gdLst/>
            <a:ahLst/>
            <a:cxnLst/>
            <a:rect l="l" t="t" r="r" b="b"/>
            <a:pathLst>
              <a:path w="1787889" h="1787889">
                <a:moveTo>
                  <a:pt x="0" y="0"/>
                </a:moveTo>
                <a:lnTo>
                  <a:pt x="1787889" y="0"/>
                </a:lnTo>
                <a:lnTo>
                  <a:pt x="1787889" y="1787890"/>
                </a:lnTo>
                <a:lnTo>
                  <a:pt x="0" y="1787890"/>
                </a:lnTo>
                <a:lnTo>
                  <a:pt x="0" y="0"/>
                </a:lnTo>
                <a:close/>
              </a:path>
            </a:pathLst>
          </a:custGeom>
          <a:blipFill>
            <a:blip r:embed="rId5"/>
            <a:stretch>
              <a:fillRect/>
            </a:stretch>
          </a:blipFill>
        </p:spPr>
      </p:sp>
      <p:sp>
        <p:nvSpPr>
          <p:cNvPr id="9" name="TextBox 9"/>
          <p:cNvSpPr txBox="1"/>
          <p:nvPr/>
        </p:nvSpPr>
        <p:spPr>
          <a:xfrm>
            <a:off x="14489368" y="1329373"/>
            <a:ext cx="2701409"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Seaborn</a:t>
            </a:r>
          </a:p>
        </p:txBody>
      </p:sp>
      <p:sp>
        <p:nvSpPr>
          <p:cNvPr id="10" name="TextBox 10"/>
          <p:cNvSpPr txBox="1"/>
          <p:nvPr/>
        </p:nvSpPr>
        <p:spPr>
          <a:xfrm>
            <a:off x="1131629" y="3620866"/>
            <a:ext cx="2666762" cy="831615"/>
          </a:xfrm>
          <a:prstGeom prst="rect">
            <a:avLst/>
          </a:prstGeom>
        </p:spPr>
        <p:txBody>
          <a:bodyPr lIns="0" tIns="0" rIns="0" bIns="0" rtlCol="0" anchor="t">
            <a:spAutoFit/>
          </a:bodyPr>
          <a:lstStyle/>
          <a:p>
            <a:pPr algn="ctr">
              <a:lnSpc>
                <a:spcPts val="6273"/>
              </a:lnSpc>
              <a:spcBef>
                <a:spcPct val="0"/>
              </a:spcBef>
            </a:pPr>
            <a:r>
              <a:rPr lang="en-US" sz="5185">
                <a:solidFill>
                  <a:srgbClr val="FFFFFF"/>
                </a:solidFill>
                <a:latin typeface="Poppins"/>
                <a:ea typeface="Poppins"/>
                <a:cs typeface="Poppins"/>
                <a:sym typeface="Poppins"/>
              </a:rPr>
              <a:t>Purpose</a:t>
            </a:r>
          </a:p>
        </p:txBody>
      </p:sp>
      <p:sp>
        <p:nvSpPr>
          <p:cNvPr id="11" name="TextBox 11"/>
          <p:cNvSpPr txBox="1"/>
          <p:nvPr/>
        </p:nvSpPr>
        <p:spPr>
          <a:xfrm>
            <a:off x="6415104" y="3630391"/>
            <a:ext cx="4427640" cy="1119397"/>
          </a:xfrm>
          <a:prstGeom prst="rect">
            <a:avLst/>
          </a:prstGeom>
        </p:spPr>
        <p:txBody>
          <a:bodyPr lIns="0" tIns="0" rIns="0" bIns="0" rtlCol="0" anchor="t">
            <a:spAutoFit/>
          </a:bodyPr>
          <a:lstStyle/>
          <a:p>
            <a:pPr algn="l">
              <a:lnSpc>
                <a:spcPts val="4337"/>
              </a:lnSpc>
              <a:spcBef>
                <a:spcPct val="0"/>
              </a:spcBef>
            </a:pPr>
            <a:r>
              <a:rPr lang="en-US" sz="3585">
                <a:solidFill>
                  <a:srgbClr val="FFFFFF"/>
                </a:solidFill>
                <a:latin typeface="Poppins"/>
                <a:ea typeface="Poppins"/>
                <a:cs typeface="Poppins"/>
                <a:sym typeface="Poppins"/>
              </a:rPr>
              <a:t>General-purpose </a:t>
            </a:r>
          </a:p>
          <a:p>
            <a:pPr algn="l">
              <a:lnSpc>
                <a:spcPts val="4337"/>
              </a:lnSpc>
              <a:spcBef>
                <a:spcPct val="0"/>
              </a:spcBef>
            </a:pPr>
            <a:r>
              <a:rPr lang="en-US" sz="3585">
                <a:solidFill>
                  <a:srgbClr val="FFFFFF"/>
                </a:solidFill>
                <a:latin typeface="Poppins"/>
                <a:ea typeface="Poppins"/>
                <a:cs typeface="Poppins"/>
                <a:sym typeface="Poppins"/>
              </a:rPr>
              <a:t>plotting library</a:t>
            </a:r>
          </a:p>
        </p:txBody>
      </p:sp>
      <p:sp>
        <p:nvSpPr>
          <p:cNvPr id="12" name="TextBox 12"/>
          <p:cNvSpPr txBox="1"/>
          <p:nvPr/>
        </p:nvSpPr>
        <p:spPr>
          <a:xfrm>
            <a:off x="12616758" y="3630391"/>
            <a:ext cx="4282990" cy="1119397"/>
          </a:xfrm>
          <a:prstGeom prst="rect">
            <a:avLst/>
          </a:prstGeom>
        </p:spPr>
        <p:txBody>
          <a:bodyPr lIns="0" tIns="0" rIns="0" bIns="0" rtlCol="0" anchor="t">
            <a:spAutoFit/>
          </a:bodyPr>
          <a:lstStyle/>
          <a:p>
            <a:pPr algn="l">
              <a:lnSpc>
                <a:spcPts val="4337"/>
              </a:lnSpc>
              <a:spcBef>
                <a:spcPct val="0"/>
              </a:spcBef>
            </a:pPr>
            <a:r>
              <a:rPr lang="en-US" sz="3585">
                <a:solidFill>
                  <a:srgbClr val="FFFFFF"/>
                </a:solidFill>
                <a:latin typeface="Poppins"/>
                <a:ea typeface="Poppins"/>
                <a:cs typeface="Poppins"/>
                <a:sym typeface="Poppins"/>
              </a:rPr>
              <a:t>Statistical data visualization</a:t>
            </a:r>
          </a:p>
        </p:txBody>
      </p:sp>
      <p:sp>
        <p:nvSpPr>
          <p:cNvPr id="13" name="TextBox 13"/>
          <p:cNvSpPr txBox="1"/>
          <p:nvPr/>
        </p:nvSpPr>
        <p:spPr>
          <a:xfrm>
            <a:off x="1028700" y="5788976"/>
            <a:ext cx="3263503" cy="756050"/>
          </a:xfrm>
          <a:prstGeom prst="rect">
            <a:avLst/>
          </a:prstGeom>
        </p:spPr>
        <p:txBody>
          <a:bodyPr lIns="0" tIns="0" rIns="0" bIns="0" rtlCol="0" anchor="t">
            <a:spAutoFit/>
          </a:bodyPr>
          <a:lstStyle/>
          <a:p>
            <a:pPr algn="ctr">
              <a:lnSpc>
                <a:spcPts val="5668"/>
              </a:lnSpc>
              <a:spcBef>
                <a:spcPct val="0"/>
              </a:spcBef>
            </a:pPr>
            <a:r>
              <a:rPr lang="en-US" sz="4685">
                <a:solidFill>
                  <a:srgbClr val="FFFFFF"/>
                </a:solidFill>
                <a:latin typeface="Poppins"/>
                <a:ea typeface="Poppins"/>
                <a:cs typeface="Poppins"/>
                <a:sym typeface="Poppins"/>
              </a:rPr>
              <a:t>Integration</a:t>
            </a:r>
          </a:p>
        </p:txBody>
      </p:sp>
      <p:sp>
        <p:nvSpPr>
          <p:cNvPr id="14" name="TextBox 14"/>
          <p:cNvSpPr txBox="1"/>
          <p:nvPr/>
        </p:nvSpPr>
        <p:spPr>
          <a:xfrm>
            <a:off x="6415104" y="5966278"/>
            <a:ext cx="4427640" cy="1119397"/>
          </a:xfrm>
          <a:prstGeom prst="rect">
            <a:avLst/>
          </a:prstGeom>
        </p:spPr>
        <p:txBody>
          <a:bodyPr lIns="0" tIns="0" rIns="0" bIns="0" rtlCol="0" anchor="t">
            <a:spAutoFit/>
          </a:bodyPr>
          <a:lstStyle/>
          <a:p>
            <a:pPr algn="l">
              <a:lnSpc>
                <a:spcPts val="4337"/>
              </a:lnSpc>
              <a:spcBef>
                <a:spcPct val="0"/>
              </a:spcBef>
            </a:pPr>
            <a:r>
              <a:rPr lang="en-US" sz="3585">
                <a:solidFill>
                  <a:srgbClr val="FFFFFF"/>
                </a:solidFill>
                <a:latin typeface="Poppins"/>
                <a:ea typeface="Poppins"/>
                <a:cs typeface="Poppins"/>
                <a:sym typeface="Poppins"/>
              </a:rPr>
              <a:t>Works with NumPy, pandas, etc.</a:t>
            </a:r>
          </a:p>
        </p:txBody>
      </p:sp>
      <p:sp>
        <p:nvSpPr>
          <p:cNvPr id="15" name="TextBox 15"/>
          <p:cNvSpPr txBox="1"/>
          <p:nvPr/>
        </p:nvSpPr>
        <p:spPr>
          <a:xfrm>
            <a:off x="12006664" y="5886551"/>
            <a:ext cx="4965409" cy="1119397"/>
          </a:xfrm>
          <a:prstGeom prst="rect">
            <a:avLst/>
          </a:prstGeom>
        </p:spPr>
        <p:txBody>
          <a:bodyPr lIns="0" tIns="0" rIns="0" bIns="0" rtlCol="0" anchor="t">
            <a:spAutoFit/>
          </a:bodyPr>
          <a:lstStyle/>
          <a:p>
            <a:pPr algn="l">
              <a:lnSpc>
                <a:spcPts val="4337"/>
              </a:lnSpc>
              <a:spcBef>
                <a:spcPct val="0"/>
              </a:spcBef>
            </a:pPr>
            <a:r>
              <a:rPr lang="en-US" sz="3585">
                <a:solidFill>
                  <a:srgbClr val="FFFFFF"/>
                </a:solidFill>
                <a:latin typeface="Poppins"/>
                <a:ea typeface="Poppins"/>
                <a:cs typeface="Poppins"/>
                <a:sym typeface="Poppins"/>
              </a:rPr>
              <a:t>Built on Matplotlib, integrates smoothly</a:t>
            </a:r>
          </a:p>
        </p:txBody>
      </p:sp>
      <p:sp>
        <p:nvSpPr>
          <p:cNvPr id="16" name="TextBox 16"/>
          <p:cNvSpPr txBox="1"/>
          <p:nvPr/>
        </p:nvSpPr>
        <p:spPr>
          <a:xfrm>
            <a:off x="914162" y="8167856"/>
            <a:ext cx="3492580" cy="756050"/>
          </a:xfrm>
          <a:prstGeom prst="rect">
            <a:avLst/>
          </a:prstGeom>
        </p:spPr>
        <p:txBody>
          <a:bodyPr lIns="0" tIns="0" rIns="0" bIns="0" rtlCol="0" anchor="t">
            <a:spAutoFit/>
          </a:bodyPr>
          <a:lstStyle/>
          <a:p>
            <a:pPr algn="ctr">
              <a:lnSpc>
                <a:spcPts val="5668"/>
              </a:lnSpc>
              <a:spcBef>
                <a:spcPct val="0"/>
              </a:spcBef>
            </a:pPr>
            <a:r>
              <a:rPr lang="en-US" sz="4685">
                <a:solidFill>
                  <a:srgbClr val="FFFFFF"/>
                </a:solidFill>
                <a:latin typeface="Poppins"/>
                <a:ea typeface="Poppins"/>
                <a:cs typeface="Poppins"/>
                <a:sym typeface="Poppins"/>
              </a:rPr>
              <a:t>Interactivity</a:t>
            </a:r>
          </a:p>
        </p:txBody>
      </p:sp>
      <p:sp>
        <p:nvSpPr>
          <p:cNvPr id="17" name="TextBox 17"/>
          <p:cNvSpPr txBox="1"/>
          <p:nvPr/>
        </p:nvSpPr>
        <p:spPr>
          <a:xfrm>
            <a:off x="6415104" y="7907101"/>
            <a:ext cx="4427640" cy="1119397"/>
          </a:xfrm>
          <a:prstGeom prst="rect">
            <a:avLst/>
          </a:prstGeom>
        </p:spPr>
        <p:txBody>
          <a:bodyPr lIns="0" tIns="0" rIns="0" bIns="0" rtlCol="0" anchor="t">
            <a:spAutoFit/>
          </a:bodyPr>
          <a:lstStyle/>
          <a:p>
            <a:pPr algn="l">
              <a:lnSpc>
                <a:spcPts val="4337"/>
              </a:lnSpc>
              <a:spcBef>
                <a:spcPct val="0"/>
              </a:spcBef>
            </a:pPr>
            <a:r>
              <a:rPr lang="en-US" sz="3585">
                <a:solidFill>
                  <a:srgbClr val="FFFFFF"/>
                </a:solidFill>
                <a:latin typeface="Poppins"/>
                <a:ea typeface="Poppins"/>
                <a:cs typeface="Poppins"/>
                <a:sym typeface="Poppins"/>
              </a:rPr>
              <a:t>Limited without extensions</a:t>
            </a:r>
          </a:p>
        </p:txBody>
      </p:sp>
      <p:sp>
        <p:nvSpPr>
          <p:cNvPr id="18" name="TextBox 18"/>
          <p:cNvSpPr txBox="1"/>
          <p:nvPr/>
        </p:nvSpPr>
        <p:spPr>
          <a:xfrm>
            <a:off x="12006664" y="7804509"/>
            <a:ext cx="4658113" cy="1119397"/>
          </a:xfrm>
          <a:prstGeom prst="rect">
            <a:avLst/>
          </a:prstGeom>
        </p:spPr>
        <p:txBody>
          <a:bodyPr lIns="0" tIns="0" rIns="0" bIns="0" rtlCol="0" anchor="t">
            <a:spAutoFit/>
          </a:bodyPr>
          <a:lstStyle/>
          <a:p>
            <a:pPr algn="l">
              <a:lnSpc>
                <a:spcPts val="4337"/>
              </a:lnSpc>
              <a:spcBef>
                <a:spcPct val="0"/>
              </a:spcBef>
            </a:pPr>
            <a:r>
              <a:rPr lang="en-US" sz="3585">
                <a:solidFill>
                  <a:srgbClr val="FFFFFF"/>
                </a:solidFill>
                <a:latin typeface="Poppins"/>
                <a:ea typeface="Poppins"/>
                <a:cs typeface="Poppins"/>
                <a:sym typeface="Poppins"/>
              </a:rPr>
              <a:t>Limited, mainly static plots</a:t>
            </a:r>
          </a:p>
        </p:txBody>
      </p:sp>
      <p:sp>
        <p:nvSpPr>
          <p:cNvPr id="19" name="TextBox 19"/>
          <p:cNvSpPr txBox="1"/>
          <p:nvPr/>
        </p:nvSpPr>
        <p:spPr>
          <a:xfrm>
            <a:off x="7793254" y="1282326"/>
            <a:ext cx="3768885"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Matplotlib</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64818" b="-151230"/>
            </a:stretch>
          </a:blipFill>
        </p:spPr>
      </p:sp>
      <p:pic>
        <p:nvPicPr>
          <p:cNvPr id="3" name="Picture 3"/>
          <p:cNvPicPr>
            <a:picLocks noChangeAspect="1"/>
          </p:cNvPicPr>
          <p:nvPr/>
        </p:nvPicPr>
        <p:blipFill>
          <a:blip r:embed="rId3"/>
          <a:srcRect/>
          <a:stretch>
            <a:fillRect/>
          </a:stretch>
        </p:blipFill>
        <p:spPr>
          <a:xfrm>
            <a:off x="329135" y="0"/>
            <a:ext cx="2834172" cy="8720531"/>
          </a:xfrm>
          <a:prstGeom prst="rect">
            <a:avLst/>
          </a:prstGeom>
        </p:spPr>
      </p:pic>
      <p:sp>
        <p:nvSpPr>
          <p:cNvPr id="4" name="TextBox 4"/>
          <p:cNvSpPr txBox="1"/>
          <p:nvPr/>
        </p:nvSpPr>
        <p:spPr>
          <a:xfrm>
            <a:off x="6873120" y="1097872"/>
            <a:ext cx="5547479" cy="1277657"/>
          </a:xfrm>
          <a:prstGeom prst="rect">
            <a:avLst/>
          </a:prstGeom>
        </p:spPr>
        <p:txBody>
          <a:bodyPr wrap="square" lIns="0" tIns="0" rIns="0" bIns="0" rtlCol="0" anchor="t">
            <a:spAutoFit/>
          </a:bodyPr>
          <a:lstStyle/>
          <a:p>
            <a:pPr algn="ctr">
              <a:lnSpc>
                <a:spcPts val="10749"/>
              </a:lnSpc>
              <a:spcBef>
                <a:spcPct val="0"/>
              </a:spcBef>
            </a:pPr>
            <a:r>
              <a:rPr lang="en-US" sz="8268" b="1" spc="347" dirty="0">
                <a:solidFill>
                  <a:srgbClr val="FFFFFF"/>
                </a:solidFill>
                <a:latin typeface="Times New Roman Bold"/>
                <a:ea typeface="Times New Roman Bold"/>
                <a:cs typeface="Times New Roman Bold"/>
                <a:sym typeface="Times New Roman Bold"/>
              </a:rPr>
              <a:t>Summary</a:t>
            </a:r>
          </a:p>
        </p:txBody>
      </p:sp>
      <p:sp>
        <p:nvSpPr>
          <p:cNvPr id="5" name="TextBox 5"/>
          <p:cNvSpPr txBox="1"/>
          <p:nvPr/>
        </p:nvSpPr>
        <p:spPr>
          <a:xfrm>
            <a:off x="1378816" y="2765634"/>
            <a:ext cx="15530368" cy="6389506"/>
          </a:xfrm>
          <a:prstGeom prst="rect">
            <a:avLst/>
          </a:prstGeom>
        </p:spPr>
        <p:txBody>
          <a:bodyPr lIns="0" tIns="0" rIns="0" bIns="0" rtlCol="0" anchor="t">
            <a:spAutoFit/>
          </a:bodyPr>
          <a:lstStyle/>
          <a:p>
            <a:pPr marL="912026" lvl="1" indent="-456013" algn="l">
              <a:lnSpc>
                <a:spcPts val="8533"/>
              </a:lnSpc>
              <a:buFont typeface="Arial"/>
              <a:buChar char="•"/>
            </a:pPr>
            <a:r>
              <a:rPr lang="en-US" sz="4224" spc="177">
                <a:solidFill>
                  <a:srgbClr val="FFFFFF"/>
                </a:solidFill>
                <a:latin typeface="Poppins"/>
                <a:ea typeface="Poppins"/>
                <a:cs typeface="Poppins"/>
                <a:sym typeface="Poppins"/>
              </a:rPr>
              <a:t>Use Matplotlib when you need full control and customization over your plots.</a:t>
            </a:r>
          </a:p>
          <a:p>
            <a:pPr marL="912026" lvl="1" indent="-456013" algn="l">
              <a:lnSpc>
                <a:spcPts val="8533"/>
              </a:lnSpc>
              <a:buFont typeface="Arial"/>
              <a:buChar char="•"/>
            </a:pPr>
            <a:r>
              <a:rPr lang="en-US" sz="4224" spc="177">
                <a:solidFill>
                  <a:srgbClr val="FFFFFF"/>
                </a:solidFill>
                <a:latin typeface="Poppins"/>
                <a:ea typeface="Poppins"/>
                <a:cs typeface="Poppins"/>
                <a:sym typeface="Poppins"/>
              </a:rPr>
              <a:t>Use Seaborn when you want quick, beautiful statistical graphics with minimal effort.</a:t>
            </a:r>
          </a:p>
          <a:p>
            <a:pPr marL="912026" lvl="1" indent="-456013" algn="l">
              <a:lnSpc>
                <a:spcPts val="8533"/>
              </a:lnSpc>
              <a:buFont typeface="Arial"/>
              <a:buChar char="•"/>
            </a:pPr>
            <a:r>
              <a:rPr lang="en-US" sz="4224" spc="177">
                <a:solidFill>
                  <a:srgbClr val="FFFFFF"/>
                </a:solidFill>
                <a:latin typeface="Poppins"/>
                <a:ea typeface="Poppins"/>
                <a:cs typeface="Poppins"/>
                <a:sym typeface="Poppins"/>
              </a:rPr>
              <a:t>Often used together: Seaborn handles the style and statistics, Matplotlib fine-tunes the details.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213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t="-64818" b="-151230"/>
            </a:stretch>
          </a:blipFill>
        </p:spPr>
      </p:sp>
      <p:grpSp>
        <p:nvGrpSpPr>
          <p:cNvPr id="3" name="Group 3"/>
          <p:cNvGrpSpPr/>
          <p:nvPr/>
        </p:nvGrpSpPr>
        <p:grpSpPr>
          <a:xfrm>
            <a:off x="1028700" y="2537310"/>
            <a:ext cx="685790" cy="8625990"/>
            <a:chOff x="0" y="0"/>
            <a:chExt cx="180619" cy="2271866"/>
          </a:xfrm>
        </p:grpSpPr>
        <p:sp>
          <p:nvSpPr>
            <p:cNvPr id="4" name="Freeform 4"/>
            <p:cNvSpPr/>
            <p:nvPr/>
          </p:nvSpPr>
          <p:spPr>
            <a:xfrm>
              <a:off x="0" y="0"/>
              <a:ext cx="180619" cy="2271866"/>
            </a:xfrm>
            <a:custGeom>
              <a:avLst/>
              <a:gdLst/>
              <a:ahLst/>
              <a:cxnLst/>
              <a:rect l="l" t="t" r="r" b="b"/>
              <a:pathLst>
                <a:path w="180619" h="2271866">
                  <a:moveTo>
                    <a:pt x="90310" y="0"/>
                  </a:moveTo>
                  <a:lnTo>
                    <a:pt x="90310" y="0"/>
                  </a:lnTo>
                  <a:cubicBezTo>
                    <a:pt x="140186" y="0"/>
                    <a:pt x="180619" y="40433"/>
                    <a:pt x="180619" y="90310"/>
                  </a:cubicBezTo>
                  <a:lnTo>
                    <a:pt x="180619" y="2181556"/>
                  </a:lnTo>
                  <a:cubicBezTo>
                    <a:pt x="180619" y="2231433"/>
                    <a:pt x="140186" y="2271866"/>
                    <a:pt x="90310" y="2271866"/>
                  </a:cubicBezTo>
                  <a:lnTo>
                    <a:pt x="90310" y="2271866"/>
                  </a:lnTo>
                  <a:cubicBezTo>
                    <a:pt x="40433" y="2271866"/>
                    <a:pt x="0" y="2231433"/>
                    <a:pt x="0" y="2181556"/>
                  </a:cubicBezTo>
                  <a:lnTo>
                    <a:pt x="0" y="90310"/>
                  </a:lnTo>
                  <a:cubicBezTo>
                    <a:pt x="0" y="40433"/>
                    <a:pt x="40433" y="0"/>
                    <a:pt x="90310" y="0"/>
                  </a:cubicBezTo>
                  <a:close/>
                </a:path>
              </a:pathLst>
            </a:custGeom>
            <a:gradFill rotWithShape="1">
              <a:gsLst>
                <a:gs pos="0">
                  <a:srgbClr val="10A5FF">
                    <a:alpha val="100000"/>
                  </a:srgbClr>
                </a:gs>
                <a:gs pos="100000">
                  <a:srgbClr val="041E4E">
                    <a:alpha val="100000"/>
                  </a:srgbClr>
                </a:gs>
              </a:gsLst>
              <a:lin ang="5400000"/>
            </a:gradFill>
            <a:ln cap="rnd">
              <a:noFill/>
              <a:prstDash val="solid"/>
              <a:round/>
            </a:ln>
          </p:spPr>
        </p:sp>
        <p:sp>
          <p:nvSpPr>
            <p:cNvPr id="5" name="TextBox 5"/>
            <p:cNvSpPr txBox="1"/>
            <p:nvPr/>
          </p:nvSpPr>
          <p:spPr>
            <a:xfrm>
              <a:off x="0" y="-152400"/>
              <a:ext cx="180619" cy="2424266"/>
            </a:xfrm>
            <a:prstGeom prst="rect">
              <a:avLst/>
            </a:prstGeom>
          </p:spPr>
          <p:txBody>
            <a:bodyPr lIns="0" tIns="0" rIns="0" bIns="0" rtlCol="0" anchor="ctr"/>
            <a:lstStyle/>
            <a:p>
              <a:pPr marL="0" lvl="0" indent="0" algn="ctr">
                <a:lnSpc>
                  <a:spcPts val="6719"/>
                </a:lnSpc>
              </a:pPr>
              <a:r>
                <a:rPr lang="en-US" sz="4799" u="none" strike="noStrike" spc="76">
                  <a:solidFill>
                    <a:srgbClr val="FFFFFF"/>
                  </a:solidFill>
                  <a:latin typeface="Telegraf"/>
                  <a:ea typeface="Telegraf"/>
                  <a:cs typeface="Telegraf"/>
                  <a:sym typeface="Telegraf"/>
                </a:rPr>
                <a:t>1</a:t>
              </a:r>
            </a:p>
            <a:p>
              <a:pPr marL="0" lvl="0" indent="0" algn="ctr">
                <a:lnSpc>
                  <a:spcPts val="6719"/>
                </a:lnSpc>
              </a:pPr>
              <a:r>
                <a:rPr lang="en-US" sz="4799" u="none" strike="noStrike" spc="76">
                  <a:solidFill>
                    <a:srgbClr val="FFFFFF"/>
                  </a:solidFill>
                  <a:latin typeface="Telegraf"/>
                  <a:ea typeface="Telegraf"/>
                  <a:cs typeface="Telegraf"/>
                  <a:sym typeface="Telegraf"/>
                </a:rPr>
                <a:t>2</a:t>
              </a:r>
            </a:p>
            <a:p>
              <a:pPr marL="0" lvl="0" indent="0" algn="ctr">
                <a:lnSpc>
                  <a:spcPts val="6719"/>
                </a:lnSpc>
              </a:pPr>
              <a:r>
                <a:rPr lang="en-US" sz="4799" u="none" strike="noStrike" spc="76">
                  <a:solidFill>
                    <a:srgbClr val="FFFFFF"/>
                  </a:solidFill>
                  <a:latin typeface="Telegraf"/>
                  <a:ea typeface="Telegraf"/>
                  <a:cs typeface="Telegraf"/>
                  <a:sym typeface="Telegraf"/>
                </a:rPr>
                <a:t>3</a:t>
              </a:r>
            </a:p>
            <a:p>
              <a:pPr marL="0" lvl="0" indent="0" algn="ctr">
                <a:lnSpc>
                  <a:spcPts val="6719"/>
                </a:lnSpc>
              </a:pPr>
              <a:r>
                <a:rPr lang="en-US" sz="4799" u="none" strike="noStrike" spc="76">
                  <a:solidFill>
                    <a:srgbClr val="FFFFFF"/>
                  </a:solidFill>
                  <a:latin typeface="Telegraf"/>
                  <a:ea typeface="Telegraf"/>
                  <a:cs typeface="Telegraf"/>
                  <a:sym typeface="Telegraf"/>
                </a:rPr>
                <a:t>4</a:t>
              </a:r>
            </a:p>
            <a:p>
              <a:pPr marL="0" lvl="0" indent="0" algn="ctr">
                <a:lnSpc>
                  <a:spcPts val="6719"/>
                </a:lnSpc>
              </a:pPr>
              <a:r>
                <a:rPr lang="en-US" sz="4799" u="none" strike="noStrike" spc="76">
                  <a:solidFill>
                    <a:srgbClr val="FFFFFF"/>
                  </a:solidFill>
                  <a:latin typeface="Telegraf"/>
                  <a:ea typeface="Telegraf"/>
                  <a:cs typeface="Telegraf"/>
                  <a:sym typeface="Telegraf"/>
                </a:rPr>
                <a:t>5</a:t>
              </a:r>
            </a:p>
            <a:p>
              <a:pPr marL="0" lvl="0" indent="0" algn="ctr">
                <a:lnSpc>
                  <a:spcPts val="6719"/>
                </a:lnSpc>
              </a:pPr>
              <a:r>
                <a:rPr lang="en-US" sz="4799" u="none" strike="noStrike" spc="76">
                  <a:solidFill>
                    <a:srgbClr val="FFFFFF"/>
                  </a:solidFill>
                  <a:latin typeface="Telegraf"/>
                  <a:ea typeface="Telegraf"/>
                  <a:cs typeface="Telegraf"/>
                  <a:sym typeface="Telegraf"/>
                </a:rPr>
                <a:t>6</a:t>
              </a:r>
            </a:p>
            <a:p>
              <a:pPr marL="0" lvl="0" indent="0" algn="ctr">
                <a:lnSpc>
                  <a:spcPts val="6719"/>
                </a:lnSpc>
              </a:pPr>
              <a:r>
                <a:rPr lang="en-US" sz="4799" u="none" strike="noStrike" spc="76">
                  <a:solidFill>
                    <a:srgbClr val="FFFFFF"/>
                  </a:solidFill>
                  <a:latin typeface="Telegraf"/>
                  <a:ea typeface="Telegraf"/>
                  <a:cs typeface="Telegraf"/>
                  <a:sym typeface="Telegraf"/>
                </a:rPr>
                <a:t>7</a:t>
              </a:r>
            </a:p>
            <a:p>
              <a:pPr marL="0" lvl="0" indent="0" algn="ctr">
                <a:lnSpc>
                  <a:spcPts val="6719"/>
                </a:lnSpc>
              </a:pPr>
              <a:r>
                <a:rPr lang="en-US" sz="4799" u="none" strike="noStrike" spc="76">
                  <a:solidFill>
                    <a:srgbClr val="FFFFFF"/>
                  </a:solidFill>
                  <a:latin typeface="Telegraf"/>
                  <a:ea typeface="Telegraf"/>
                  <a:cs typeface="Telegraf"/>
                  <a:sym typeface="Telegraf"/>
                </a:rPr>
                <a:t>8</a:t>
              </a:r>
            </a:p>
            <a:p>
              <a:pPr marL="0" lvl="0" indent="0" algn="ctr">
                <a:lnSpc>
                  <a:spcPts val="6719"/>
                </a:lnSpc>
              </a:pPr>
              <a:endParaRPr lang="en-US" sz="4799" u="none" strike="noStrike" spc="76">
                <a:solidFill>
                  <a:srgbClr val="FFFFFF"/>
                </a:solidFill>
                <a:latin typeface="Telegraf"/>
                <a:ea typeface="Telegraf"/>
                <a:cs typeface="Telegraf"/>
                <a:sym typeface="Telegraf"/>
              </a:endParaRPr>
            </a:p>
            <a:p>
              <a:pPr marL="0" lvl="0" indent="0" algn="ctr">
                <a:lnSpc>
                  <a:spcPts val="6719"/>
                </a:lnSpc>
              </a:pPr>
              <a:endParaRPr lang="en-US" sz="4799" u="none" strike="noStrike" spc="76">
                <a:solidFill>
                  <a:srgbClr val="FFFFFF"/>
                </a:solidFill>
                <a:latin typeface="Telegraf"/>
                <a:ea typeface="Telegraf"/>
                <a:cs typeface="Telegraf"/>
                <a:sym typeface="Telegraf"/>
              </a:endParaRPr>
            </a:p>
          </p:txBody>
        </p:sp>
      </p:grpSp>
      <p:sp>
        <p:nvSpPr>
          <p:cNvPr id="6" name="TextBox 6"/>
          <p:cNvSpPr txBox="1"/>
          <p:nvPr/>
        </p:nvSpPr>
        <p:spPr>
          <a:xfrm>
            <a:off x="2322787" y="2589386"/>
            <a:ext cx="11021766" cy="7054836"/>
          </a:xfrm>
          <a:prstGeom prst="rect">
            <a:avLst/>
          </a:prstGeom>
        </p:spPr>
        <p:txBody>
          <a:bodyPr lIns="0" tIns="0" rIns="0" bIns="0" rtlCol="0" anchor="t">
            <a:spAutoFit/>
          </a:bodyPr>
          <a:lstStyle/>
          <a:p>
            <a:pPr algn="just">
              <a:lnSpc>
                <a:spcPts val="3502"/>
              </a:lnSpc>
            </a:pPr>
            <a:r>
              <a:rPr lang="en-US" sz="3213" spc="51" dirty="0">
                <a:solidFill>
                  <a:srgbClr val="FFFFFF"/>
                </a:solidFill>
                <a:latin typeface="Poppins"/>
                <a:ea typeface="Poppins"/>
                <a:cs typeface="Poppins"/>
                <a:sym typeface="Poppins"/>
              </a:rPr>
              <a:t>Introduction to python</a:t>
            </a:r>
          </a:p>
          <a:p>
            <a:pPr algn="just">
              <a:lnSpc>
                <a:spcPts val="3502"/>
              </a:lnSpc>
            </a:pPr>
            <a:endParaRPr lang="en-US" sz="3213" spc="51" dirty="0">
              <a:solidFill>
                <a:srgbClr val="FFFFFF"/>
              </a:solidFill>
              <a:latin typeface="Poppins"/>
              <a:ea typeface="Poppins"/>
              <a:cs typeface="Poppins"/>
              <a:sym typeface="Poppins"/>
            </a:endParaRPr>
          </a:p>
          <a:p>
            <a:pPr algn="just">
              <a:lnSpc>
                <a:spcPts val="3502"/>
              </a:lnSpc>
            </a:pPr>
            <a:r>
              <a:rPr lang="en-US" sz="3213" u="none" strike="noStrike" spc="51" dirty="0">
                <a:solidFill>
                  <a:srgbClr val="FFFFFF"/>
                </a:solidFill>
                <a:latin typeface="Poppins"/>
                <a:ea typeface="Poppins"/>
                <a:cs typeface="Poppins"/>
                <a:sym typeface="Poppins"/>
              </a:rPr>
              <a:t>Python and Its Libraries</a:t>
            </a:r>
          </a:p>
          <a:p>
            <a:pPr algn="just">
              <a:lnSpc>
                <a:spcPts val="3502"/>
              </a:lnSpc>
            </a:pPr>
            <a:endParaRPr lang="en-US" sz="3213" u="none" strike="noStrike" spc="51" dirty="0">
              <a:solidFill>
                <a:srgbClr val="FFFFFF"/>
              </a:solidFill>
              <a:latin typeface="Poppins"/>
              <a:ea typeface="Poppins"/>
              <a:cs typeface="Poppins"/>
              <a:sym typeface="Poppins"/>
            </a:endParaRPr>
          </a:p>
          <a:p>
            <a:pPr algn="just">
              <a:lnSpc>
                <a:spcPts val="3502"/>
              </a:lnSpc>
            </a:pPr>
            <a:r>
              <a:rPr lang="en-US" sz="3213" u="none" strike="noStrike" spc="51" dirty="0">
                <a:solidFill>
                  <a:srgbClr val="FFFFFF"/>
                </a:solidFill>
                <a:latin typeface="Poppins"/>
                <a:ea typeface="Poppins"/>
                <a:cs typeface="Poppins"/>
                <a:sym typeface="Poppins"/>
              </a:rPr>
              <a:t>Power Bi Dashboard</a:t>
            </a:r>
          </a:p>
          <a:p>
            <a:pPr algn="just">
              <a:lnSpc>
                <a:spcPts val="3502"/>
              </a:lnSpc>
            </a:pPr>
            <a:endParaRPr lang="en-US" sz="3213" u="none" strike="noStrike" spc="51" dirty="0">
              <a:solidFill>
                <a:srgbClr val="FFFFFF"/>
              </a:solidFill>
              <a:latin typeface="Poppins"/>
              <a:ea typeface="Poppins"/>
              <a:cs typeface="Poppins"/>
              <a:sym typeface="Poppins"/>
            </a:endParaRPr>
          </a:p>
          <a:p>
            <a:pPr algn="just">
              <a:lnSpc>
                <a:spcPts val="3502"/>
              </a:lnSpc>
            </a:pPr>
            <a:r>
              <a:rPr lang="en-US" sz="3213" u="none" strike="noStrike" spc="51" dirty="0">
                <a:solidFill>
                  <a:srgbClr val="FFFFFF"/>
                </a:solidFill>
                <a:latin typeface="Poppins"/>
                <a:ea typeface="Poppins"/>
                <a:cs typeface="Poppins"/>
                <a:sym typeface="Poppins"/>
              </a:rPr>
              <a:t>SQL(Structured Query Language)</a:t>
            </a:r>
          </a:p>
          <a:p>
            <a:pPr algn="just">
              <a:lnSpc>
                <a:spcPts val="3502"/>
              </a:lnSpc>
            </a:pPr>
            <a:endParaRPr lang="en-US" sz="3213" u="none" strike="noStrike" spc="51" dirty="0">
              <a:solidFill>
                <a:srgbClr val="FFFFFF"/>
              </a:solidFill>
              <a:latin typeface="Poppins"/>
              <a:ea typeface="Poppins"/>
              <a:cs typeface="Poppins"/>
              <a:sym typeface="Poppins"/>
            </a:endParaRPr>
          </a:p>
          <a:p>
            <a:pPr algn="just">
              <a:lnSpc>
                <a:spcPts val="3502"/>
              </a:lnSpc>
            </a:pPr>
            <a:r>
              <a:rPr lang="en-US" sz="3213" u="none" strike="noStrike" spc="51" dirty="0">
                <a:solidFill>
                  <a:srgbClr val="FFFFFF"/>
                </a:solidFill>
                <a:latin typeface="Poppins"/>
                <a:ea typeface="Poppins"/>
                <a:cs typeface="Poppins"/>
                <a:sym typeface="Poppins"/>
              </a:rPr>
              <a:t>Advance Excel       </a:t>
            </a:r>
          </a:p>
          <a:p>
            <a:pPr algn="just">
              <a:lnSpc>
                <a:spcPts val="3502"/>
              </a:lnSpc>
            </a:pPr>
            <a:endParaRPr lang="en-US" sz="3213" u="none" strike="noStrike" spc="51" dirty="0">
              <a:solidFill>
                <a:srgbClr val="FFFFFF"/>
              </a:solidFill>
              <a:latin typeface="Poppins"/>
              <a:ea typeface="Poppins"/>
              <a:cs typeface="Poppins"/>
              <a:sym typeface="Poppins"/>
            </a:endParaRPr>
          </a:p>
          <a:p>
            <a:pPr algn="just">
              <a:lnSpc>
                <a:spcPts val="3502"/>
              </a:lnSpc>
            </a:pPr>
            <a:r>
              <a:rPr lang="en-US" sz="3213" u="none" strike="noStrike" spc="51" dirty="0">
                <a:solidFill>
                  <a:srgbClr val="FFFFFF"/>
                </a:solidFill>
                <a:latin typeface="Poppins"/>
                <a:ea typeface="Poppins"/>
                <a:cs typeface="Poppins"/>
                <a:sym typeface="Poppins"/>
              </a:rPr>
              <a:t>Linkedin Post</a:t>
            </a:r>
          </a:p>
          <a:p>
            <a:pPr algn="just">
              <a:lnSpc>
                <a:spcPts val="3502"/>
              </a:lnSpc>
            </a:pPr>
            <a:endParaRPr lang="en-US" sz="3213" u="none" strike="noStrike" spc="51" dirty="0">
              <a:solidFill>
                <a:srgbClr val="FFFFFF"/>
              </a:solidFill>
              <a:latin typeface="Poppins"/>
              <a:ea typeface="Poppins"/>
              <a:cs typeface="Poppins"/>
              <a:sym typeface="Poppins"/>
            </a:endParaRPr>
          </a:p>
          <a:p>
            <a:pPr algn="just">
              <a:lnSpc>
                <a:spcPts val="3502"/>
              </a:lnSpc>
            </a:pPr>
            <a:r>
              <a:rPr lang="en-US" sz="3213" u="none" strike="noStrike" spc="51" dirty="0">
                <a:solidFill>
                  <a:srgbClr val="FFFFFF"/>
                </a:solidFill>
                <a:latin typeface="Poppins"/>
                <a:ea typeface="Poppins"/>
                <a:cs typeface="Poppins"/>
                <a:sym typeface="Poppins"/>
              </a:rPr>
              <a:t>Conclusion</a:t>
            </a:r>
          </a:p>
          <a:p>
            <a:pPr algn="just">
              <a:lnSpc>
                <a:spcPts val="3502"/>
              </a:lnSpc>
            </a:pPr>
            <a:endParaRPr lang="en-US" sz="3213" u="none" strike="noStrike" spc="51" dirty="0">
              <a:solidFill>
                <a:srgbClr val="FFFFFF"/>
              </a:solidFill>
              <a:latin typeface="Poppins"/>
              <a:ea typeface="Poppins"/>
              <a:cs typeface="Poppins"/>
              <a:sym typeface="Poppins"/>
            </a:endParaRPr>
          </a:p>
          <a:p>
            <a:pPr algn="just">
              <a:lnSpc>
                <a:spcPts val="3502"/>
              </a:lnSpc>
            </a:pPr>
            <a:r>
              <a:rPr lang="en-US" sz="3213" u="none" strike="noStrike" spc="51" dirty="0">
                <a:solidFill>
                  <a:srgbClr val="FFFFFF"/>
                </a:solidFill>
                <a:latin typeface="Poppins"/>
                <a:ea typeface="Poppins"/>
                <a:cs typeface="Poppins"/>
                <a:sym typeface="Poppins"/>
              </a:rPr>
              <a:t>Thank You</a:t>
            </a:r>
          </a:p>
          <a:p>
            <a:pPr algn="just">
              <a:lnSpc>
                <a:spcPts val="3502"/>
              </a:lnSpc>
            </a:pPr>
            <a:endParaRPr lang="en-US" sz="3213" u="none" strike="noStrike" spc="51" dirty="0">
              <a:solidFill>
                <a:srgbClr val="FFFFFF"/>
              </a:solidFill>
              <a:latin typeface="Poppins"/>
              <a:ea typeface="Poppins"/>
              <a:cs typeface="Poppins"/>
              <a:sym typeface="Poppins"/>
            </a:endParaRPr>
          </a:p>
        </p:txBody>
      </p:sp>
      <p:sp>
        <p:nvSpPr>
          <p:cNvPr id="7" name="TextBox 7"/>
          <p:cNvSpPr txBox="1"/>
          <p:nvPr/>
        </p:nvSpPr>
        <p:spPr>
          <a:xfrm>
            <a:off x="6255102" y="962025"/>
            <a:ext cx="5777796" cy="1252476"/>
          </a:xfrm>
          <a:prstGeom prst="rect">
            <a:avLst/>
          </a:prstGeom>
        </p:spPr>
        <p:txBody>
          <a:bodyPr lIns="0" tIns="0" rIns="0" bIns="0" rtlCol="0" anchor="t">
            <a:spAutoFit/>
          </a:bodyPr>
          <a:lstStyle/>
          <a:p>
            <a:pPr algn="ctr">
              <a:lnSpc>
                <a:spcPts val="8541"/>
              </a:lnSpc>
            </a:pPr>
            <a:r>
              <a:rPr lang="en-US" sz="7836" dirty="0">
                <a:solidFill>
                  <a:srgbClr val="FFFFFF"/>
                </a:solidFill>
                <a:latin typeface="Times New Roman"/>
                <a:ea typeface="Times New Roman"/>
                <a:cs typeface="Times New Roman"/>
                <a:sym typeface="Times New Roman"/>
              </a:rPr>
              <a:t>Agenda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sp>
        <p:nvSpPr>
          <p:cNvPr id="3" name="Freeform 3"/>
          <p:cNvSpPr/>
          <p:nvPr/>
        </p:nvSpPr>
        <p:spPr>
          <a:xfrm>
            <a:off x="413810" y="8187965"/>
            <a:ext cx="1754260" cy="1758657"/>
          </a:xfrm>
          <a:custGeom>
            <a:avLst/>
            <a:gdLst/>
            <a:ahLst/>
            <a:cxnLst/>
            <a:rect l="l" t="t" r="r" b="b"/>
            <a:pathLst>
              <a:path w="1754260" h="1758657">
                <a:moveTo>
                  <a:pt x="0" y="0"/>
                </a:moveTo>
                <a:lnTo>
                  <a:pt x="1754260" y="0"/>
                </a:lnTo>
                <a:lnTo>
                  <a:pt x="1754260" y="1758656"/>
                </a:lnTo>
                <a:lnTo>
                  <a:pt x="0" y="1758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701438" y="477751"/>
            <a:ext cx="2075561" cy="2057400"/>
          </a:xfrm>
          <a:custGeom>
            <a:avLst/>
            <a:gdLst/>
            <a:ahLst/>
            <a:cxnLst/>
            <a:rect l="l" t="t" r="r" b="b"/>
            <a:pathLst>
              <a:path w="2075561" h="2057400">
                <a:moveTo>
                  <a:pt x="0" y="0"/>
                </a:moveTo>
                <a:lnTo>
                  <a:pt x="2075561" y="0"/>
                </a:lnTo>
                <a:lnTo>
                  <a:pt x="2075561"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779466" y="4652936"/>
            <a:ext cx="16729067" cy="2036273"/>
          </a:xfrm>
          <a:prstGeom prst="rect">
            <a:avLst/>
          </a:prstGeom>
        </p:spPr>
        <p:txBody>
          <a:bodyPr lIns="0" tIns="0" rIns="0" bIns="0" rtlCol="0" anchor="t">
            <a:spAutoFit/>
          </a:bodyPr>
          <a:lstStyle/>
          <a:p>
            <a:pPr algn="ctr">
              <a:lnSpc>
                <a:spcPts val="7550"/>
              </a:lnSpc>
            </a:pPr>
            <a:r>
              <a:rPr lang="en-US" sz="5808" b="1">
                <a:solidFill>
                  <a:srgbClr val="FFFFFF"/>
                </a:solidFill>
                <a:latin typeface="Times New Roman Bold"/>
                <a:ea typeface="Times New Roman Bold"/>
                <a:cs typeface="Times New Roman Bold"/>
                <a:sym typeface="Times New Roman Bold"/>
              </a:rPr>
              <a:t>Power BI: Unlock the Power of Your Data</a:t>
            </a:r>
          </a:p>
          <a:p>
            <a:pPr algn="ctr">
              <a:lnSpc>
                <a:spcPts val="7808"/>
              </a:lnSpc>
            </a:pPr>
            <a:endParaRPr lang="en-US" sz="5808" b="1">
              <a:solidFill>
                <a:srgbClr val="FFFFFF"/>
              </a:solidFill>
              <a:latin typeface="Times New Roman Bold"/>
              <a:ea typeface="Times New Roman Bold"/>
              <a:cs typeface="Times New Roman Bold"/>
              <a:sym typeface="Times New Roman Bold"/>
            </a:endParaRPr>
          </a:p>
        </p:txBody>
      </p:sp>
      <p:sp>
        <p:nvSpPr>
          <p:cNvPr id="6" name="TextBox 6"/>
          <p:cNvSpPr txBox="1"/>
          <p:nvPr/>
        </p:nvSpPr>
        <p:spPr>
          <a:xfrm>
            <a:off x="5543788" y="1657918"/>
            <a:ext cx="7715012" cy="2087944"/>
          </a:xfrm>
          <a:prstGeom prst="rect">
            <a:avLst/>
          </a:prstGeom>
        </p:spPr>
        <p:txBody>
          <a:bodyPr wrap="square" lIns="0" tIns="0" rIns="0" bIns="0" rtlCol="0" anchor="t">
            <a:spAutoFit/>
          </a:bodyPr>
          <a:lstStyle/>
          <a:p>
            <a:pPr algn="ctr">
              <a:lnSpc>
                <a:spcPts val="17507"/>
              </a:lnSpc>
              <a:spcBef>
                <a:spcPct val="0"/>
              </a:spcBef>
            </a:pPr>
            <a:r>
              <a:rPr lang="en-US" sz="13467" b="1" spc="565" dirty="0">
                <a:solidFill>
                  <a:srgbClr val="FFFFFF"/>
                </a:solidFill>
                <a:latin typeface="Times New Roman Bold"/>
                <a:ea typeface="Times New Roman Bold"/>
                <a:cs typeface="Times New Roman Bold"/>
                <a:sym typeface="Times New Roman Bold"/>
              </a:rPr>
              <a:t>Power BI</a:t>
            </a:r>
          </a:p>
        </p:txBody>
      </p:sp>
      <p:sp>
        <p:nvSpPr>
          <p:cNvPr id="7" name="TextBox 7"/>
          <p:cNvSpPr txBox="1"/>
          <p:nvPr/>
        </p:nvSpPr>
        <p:spPr>
          <a:xfrm>
            <a:off x="3594799" y="6336412"/>
            <a:ext cx="11098402" cy="811530"/>
          </a:xfrm>
          <a:prstGeom prst="rect">
            <a:avLst/>
          </a:prstGeom>
        </p:spPr>
        <p:txBody>
          <a:bodyPr lIns="0" tIns="0" rIns="0" bIns="0" rtlCol="0" anchor="t">
            <a:spAutoFit/>
          </a:bodyPr>
          <a:lstStyle/>
          <a:p>
            <a:pPr algn="ctr">
              <a:lnSpc>
                <a:spcPts val="6720"/>
              </a:lnSpc>
            </a:pPr>
            <a:r>
              <a:rPr lang="en-US" sz="4800">
                <a:solidFill>
                  <a:srgbClr val="FFFFFF"/>
                </a:solidFill>
                <a:latin typeface="Canva Sans"/>
                <a:ea typeface="Canva Sans"/>
                <a:cs typeface="Canva Sans"/>
                <a:sym typeface="Canva Sans"/>
              </a:rPr>
              <a:t> Visualize, Analyze, and Collaborate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2003964" y="3417560"/>
            <a:ext cx="14816954" cy="6250605"/>
          </a:xfrm>
          <a:prstGeom prst="rect">
            <a:avLst/>
          </a:prstGeom>
        </p:spPr>
        <p:txBody>
          <a:bodyPr lIns="0" tIns="0" rIns="0" bIns="0" rtlCol="0" anchor="t">
            <a:spAutoFit/>
          </a:bodyPr>
          <a:lstStyle/>
          <a:p>
            <a:pPr marL="765469" lvl="1" indent="-382734" algn="l">
              <a:lnSpc>
                <a:spcPts val="7161"/>
              </a:lnSpc>
              <a:buFont typeface="Arial"/>
              <a:buChar char="•"/>
            </a:pPr>
            <a:r>
              <a:rPr lang="en-US" sz="3545" spc="148">
                <a:solidFill>
                  <a:srgbClr val="FFFFFF"/>
                </a:solidFill>
                <a:latin typeface="Poppins"/>
                <a:ea typeface="Poppins"/>
                <a:cs typeface="Poppins"/>
                <a:sym typeface="Poppins"/>
              </a:rPr>
              <a:t>Power BI is a business analytics tool developed by Microsoft that helps users visualize data, create interactive dashboards, and share insights across their organization.</a:t>
            </a:r>
          </a:p>
          <a:p>
            <a:pPr marL="765469" lvl="1" indent="-382734" algn="l">
              <a:lnSpc>
                <a:spcPts val="7161"/>
              </a:lnSpc>
              <a:buFont typeface="Arial"/>
              <a:buChar char="•"/>
            </a:pPr>
            <a:r>
              <a:rPr lang="en-US" sz="3545" spc="148">
                <a:solidFill>
                  <a:srgbClr val="FFFFFF"/>
                </a:solidFill>
                <a:latin typeface="Poppins"/>
                <a:ea typeface="Poppins"/>
                <a:cs typeface="Poppins"/>
                <a:sym typeface="Poppins"/>
              </a:rPr>
              <a:t>It enables non-technical users to pull data from various sources, analyze it, and make data-driven decisions through rich visual reports.</a:t>
            </a:r>
          </a:p>
        </p:txBody>
      </p:sp>
      <p:sp>
        <p:nvSpPr>
          <p:cNvPr id="4" name="Freeform 4"/>
          <p:cNvSpPr/>
          <p:nvPr/>
        </p:nvSpPr>
        <p:spPr>
          <a:xfrm>
            <a:off x="4067133" y="1671467"/>
            <a:ext cx="1766096" cy="1792164"/>
          </a:xfrm>
          <a:custGeom>
            <a:avLst/>
            <a:gdLst/>
            <a:ahLst/>
            <a:cxnLst/>
            <a:rect l="l" t="t" r="r" b="b"/>
            <a:pathLst>
              <a:path w="1766096" h="1792164">
                <a:moveTo>
                  <a:pt x="0" y="0"/>
                </a:moveTo>
                <a:lnTo>
                  <a:pt x="1766096" y="0"/>
                </a:lnTo>
                <a:lnTo>
                  <a:pt x="1766096" y="1792164"/>
                </a:lnTo>
                <a:lnTo>
                  <a:pt x="0" y="17921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208443" y="176280"/>
            <a:ext cx="10574357" cy="1277657"/>
          </a:xfrm>
          <a:prstGeom prst="rect">
            <a:avLst/>
          </a:prstGeom>
        </p:spPr>
        <p:txBody>
          <a:bodyPr wrap="square" lIns="0" tIns="0" rIns="0" bIns="0" rtlCol="0" anchor="t">
            <a:spAutoFit/>
          </a:bodyPr>
          <a:lstStyle/>
          <a:p>
            <a:pPr algn="ctr">
              <a:lnSpc>
                <a:spcPts val="10749"/>
              </a:lnSpc>
              <a:spcBef>
                <a:spcPct val="0"/>
              </a:spcBef>
            </a:pPr>
            <a:r>
              <a:rPr lang="en-US" sz="8268" b="1" spc="347" dirty="0">
                <a:solidFill>
                  <a:srgbClr val="FFFFFF"/>
                </a:solidFill>
                <a:latin typeface="Times New Roman Bold"/>
                <a:ea typeface="Times New Roman Bold"/>
                <a:cs typeface="Times New Roman Bold"/>
                <a:sym typeface="Times New Roman Bold"/>
              </a:rPr>
              <a:t>Power BI Dashboard</a:t>
            </a:r>
          </a:p>
        </p:txBody>
      </p:sp>
      <p:sp>
        <p:nvSpPr>
          <p:cNvPr id="6" name="TextBox 6"/>
          <p:cNvSpPr txBox="1"/>
          <p:nvPr/>
        </p:nvSpPr>
        <p:spPr>
          <a:xfrm>
            <a:off x="5833228" y="2171931"/>
            <a:ext cx="7501771" cy="954813"/>
          </a:xfrm>
          <a:prstGeom prst="rect">
            <a:avLst/>
          </a:prstGeom>
        </p:spPr>
        <p:txBody>
          <a:bodyPr wrap="square" lIns="0" tIns="0" rIns="0" bIns="0" rtlCol="0" anchor="t">
            <a:spAutoFit/>
          </a:bodyPr>
          <a:lstStyle/>
          <a:p>
            <a:pPr algn="ctr">
              <a:lnSpc>
                <a:spcPts val="8019"/>
              </a:lnSpc>
              <a:spcBef>
                <a:spcPct val="0"/>
              </a:spcBef>
            </a:pPr>
            <a:r>
              <a:rPr lang="en-US" sz="6168" b="1" spc="259" dirty="0">
                <a:solidFill>
                  <a:srgbClr val="FFFFFF"/>
                </a:solidFill>
                <a:latin typeface="Times New Roman Bold"/>
                <a:ea typeface="Times New Roman Bold"/>
                <a:cs typeface="Times New Roman Bold"/>
                <a:sym typeface="Times New Roman Bold"/>
              </a:rPr>
              <a:t>What is Power BI?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828821" y="2346823"/>
            <a:ext cx="16289536" cy="7470418"/>
          </a:xfrm>
          <a:prstGeom prst="rect">
            <a:avLst/>
          </a:prstGeom>
        </p:spPr>
        <p:txBody>
          <a:bodyPr lIns="0" tIns="0" rIns="0" bIns="0" rtlCol="0" anchor="t">
            <a:spAutoFit/>
          </a:bodyPr>
          <a:lstStyle/>
          <a:p>
            <a:pPr marL="684195" lvl="1" indent="-342097" algn="l">
              <a:lnSpc>
                <a:spcPts val="3105"/>
              </a:lnSpc>
              <a:buFont typeface="Arial"/>
              <a:buChar char="•"/>
            </a:pPr>
            <a:r>
              <a:rPr lang="en-US" sz="3169" spc="133">
                <a:solidFill>
                  <a:srgbClr val="FFFFFF"/>
                </a:solidFill>
                <a:latin typeface="Poppins"/>
                <a:ea typeface="Poppins"/>
                <a:cs typeface="Poppins"/>
                <a:sym typeface="Poppins"/>
              </a:rPr>
              <a:t>Import and clean data from multiple sources (Excel, SQL, web, APIs, etc.)</a:t>
            </a:r>
          </a:p>
          <a:p>
            <a:pPr algn="l">
              <a:lnSpc>
                <a:spcPts val="3105"/>
              </a:lnSpc>
            </a:pPr>
            <a:endParaRPr lang="en-US" sz="3169" spc="133">
              <a:solidFill>
                <a:srgbClr val="FFFFFF"/>
              </a:solidFill>
              <a:latin typeface="Poppins"/>
              <a:ea typeface="Poppins"/>
              <a:cs typeface="Poppins"/>
              <a:sym typeface="Poppins"/>
            </a:endParaRPr>
          </a:p>
          <a:p>
            <a:pPr marL="684195" lvl="1" indent="-342097" algn="l">
              <a:lnSpc>
                <a:spcPts val="3105"/>
              </a:lnSpc>
              <a:buFont typeface="Arial"/>
              <a:buChar char="•"/>
            </a:pPr>
            <a:r>
              <a:rPr lang="en-US" sz="3169" spc="133">
                <a:solidFill>
                  <a:srgbClr val="FFFFFF"/>
                </a:solidFill>
                <a:latin typeface="Poppins"/>
                <a:ea typeface="Poppins"/>
                <a:cs typeface="Poppins"/>
                <a:sym typeface="Poppins"/>
              </a:rPr>
              <a:t>Transform and shape data using Power Query</a:t>
            </a:r>
          </a:p>
          <a:p>
            <a:pPr algn="l">
              <a:lnSpc>
                <a:spcPts val="3105"/>
              </a:lnSpc>
            </a:pPr>
            <a:endParaRPr lang="en-US" sz="3169" spc="133">
              <a:solidFill>
                <a:srgbClr val="FFFFFF"/>
              </a:solidFill>
              <a:latin typeface="Poppins"/>
              <a:ea typeface="Poppins"/>
              <a:cs typeface="Poppins"/>
              <a:sym typeface="Poppins"/>
            </a:endParaRPr>
          </a:p>
          <a:p>
            <a:pPr marL="684195" lvl="1" indent="-342097" algn="l">
              <a:lnSpc>
                <a:spcPts val="3105"/>
              </a:lnSpc>
              <a:buFont typeface="Arial"/>
              <a:buChar char="•"/>
            </a:pPr>
            <a:r>
              <a:rPr lang="en-US" sz="3169" spc="133">
                <a:solidFill>
                  <a:srgbClr val="FFFFFF"/>
                </a:solidFill>
                <a:latin typeface="Poppins"/>
                <a:ea typeface="Poppins"/>
                <a:cs typeface="Poppins"/>
                <a:sym typeface="Poppins"/>
              </a:rPr>
              <a:t>Create interactive visualizations like:</a:t>
            </a:r>
          </a:p>
          <a:p>
            <a:pPr algn="l">
              <a:lnSpc>
                <a:spcPts val="3105"/>
              </a:lnSpc>
            </a:pPr>
            <a:endParaRPr lang="en-US" sz="3169" spc="133">
              <a:solidFill>
                <a:srgbClr val="FFFFFF"/>
              </a:solidFill>
              <a:latin typeface="Poppins"/>
              <a:ea typeface="Poppins"/>
              <a:cs typeface="Poppins"/>
              <a:sym typeface="Poppins"/>
            </a:endParaRPr>
          </a:p>
          <a:p>
            <a:pPr algn="l">
              <a:lnSpc>
                <a:spcPts val="3105"/>
              </a:lnSpc>
            </a:pPr>
            <a:r>
              <a:rPr lang="en-US" sz="3169" spc="133">
                <a:solidFill>
                  <a:srgbClr val="FFFFFF"/>
                </a:solidFill>
                <a:latin typeface="Poppins"/>
                <a:ea typeface="Poppins"/>
                <a:cs typeface="Poppins"/>
                <a:sym typeface="Poppins"/>
              </a:rPr>
              <a:t>      Bar/line charts</a:t>
            </a:r>
          </a:p>
          <a:p>
            <a:pPr algn="l">
              <a:lnSpc>
                <a:spcPts val="3105"/>
              </a:lnSpc>
            </a:pPr>
            <a:endParaRPr lang="en-US" sz="3169" spc="133">
              <a:solidFill>
                <a:srgbClr val="FFFFFF"/>
              </a:solidFill>
              <a:latin typeface="Poppins"/>
              <a:ea typeface="Poppins"/>
              <a:cs typeface="Poppins"/>
              <a:sym typeface="Poppins"/>
            </a:endParaRPr>
          </a:p>
          <a:p>
            <a:pPr algn="l">
              <a:lnSpc>
                <a:spcPts val="3105"/>
              </a:lnSpc>
            </a:pPr>
            <a:r>
              <a:rPr lang="en-US" sz="3169" spc="133">
                <a:solidFill>
                  <a:srgbClr val="FFFFFF"/>
                </a:solidFill>
                <a:latin typeface="Poppins"/>
                <a:ea typeface="Poppins"/>
                <a:cs typeface="Poppins"/>
                <a:sym typeface="Poppins"/>
              </a:rPr>
              <a:t>       Maps</a:t>
            </a:r>
          </a:p>
          <a:p>
            <a:pPr algn="l">
              <a:lnSpc>
                <a:spcPts val="3105"/>
              </a:lnSpc>
            </a:pPr>
            <a:r>
              <a:rPr lang="en-US" sz="3169" spc="133">
                <a:solidFill>
                  <a:srgbClr val="FFFFFF"/>
                </a:solidFill>
                <a:latin typeface="Poppins"/>
                <a:ea typeface="Poppins"/>
                <a:cs typeface="Poppins"/>
                <a:sym typeface="Poppins"/>
              </a:rPr>
              <a:t>  </a:t>
            </a:r>
          </a:p>
          <a:p>
            <a:pPr algn="l">
              <a:lnSpc>
                <a:spcPts val="3105"/>
              </a:lnSpc>
            </a:pPr>
            <a:r>
              <a:rPr lang="en-US" sz="3169" spc="133">
                <a:solidFill>
                  <a:srgbClr val="FFFFFF"/>
                </a:solidFill>
                <a:latin typeface="Poppins"/>
                <a:ea typeface="Poppins"/>
                <a:cs typeface="Poppins"/>
                <a:sym typeface="Poppins"/>
              </a:rPr>
              <a:t>       Gauges</a:t>
            </a:r>
          </a:p>
          <a:p>
            <a:pPr algn="l">
              <a:lnSpc>
                <a:spcPts val="3105"/>
              </a:lnSpc>
            </a:pPr>
            <a:endParaRPr lang="en-US" sz="3169" spc="133">
              <a:solidFill>
                <a:srgbClr val="FFFFFF"/>
              </a:solidFill>
              <a:latin typeface="Poppins"/>
              <a:ea typeface="Poppins"/>
              <a:cs typeface="Poppins"/>
              <a:sym typeface="Poppins"/>
            </a:endParaRPr>
          </a:p>
          <a:p>
            <a:pPr marL="684195" lvl="1" indent="-342097" algn="l">
              <a:lnSpc>
                <a:spcPts val="3105"/>
              </a:lnSpc>
              <a:buFont typeface="Arial"/>
              <a:buChar char="•"/>
            </a:pPr>
            <a:r>
              <a:rPr lang="en-US" sz="3169" spc="133">
                <a:solidFill>
                  <a:srgbClr val="FFFFFF"/>
                </a:solidFill>
                <a:latin typeface="Poppins"/>
                <a:ea typeface="Poppins"/>
                <a:cs typeface="Poppins"/>
                <a:sym typeface="Poppins"/>
              </a:rPr>
              <a:t>KPI indicators</a:t>
            </a:r>
          </a:p>
          <a:p>
            <a:pPr algn="l">
              <a:lnSpc>
                <a:spcPts val="3105"/>
              </a:lnSpc>
            </a:pPr>
            <a:endParaRPr lang="en-US" sz="3169" spc="133">
              <a:solidFill>
                <a:srgbClr val="FFFFFF"/>
              </a:solidFill>
              <a:latin typeface="Poppins"/>
              <a:ea typeface="Poppins"/>
              <a:cs typeface="Poppins"/>
              <a:sym typeface="Poppins"/>
            </a:endParaRPr>
          </a:p>
          <a:p>
            <a:pPr algn="l">
              <a:lnSpc>
                <a:spcPts val="3105"/>
              </a:lnSpc>
            </a:pPr>
            <a:r>
              <a:rPr lang="en-US" sz="3169" spc="133">
                <a:solidFill>
                  <a:srgbClr val="FFFFFF"/>
                </a:solidFill>
                <a:latin typeface="Poppins"/>
                <a:ea typeface="Poppins"/>
                <a:cs typeface="Poppins"/>
                <a:sym typeface="Poppins"/>
              </a:rPr>
              <a:t>      Use DAX (Data Analysis Expressions) for advanced calculations</a:t>
            </a:r>
          </a:p>
          <a:p>
            <a:pPr algn="l">
              <a:lnSpc>
                <a:spcPts val="3105"/>
              </a:lnSpc>
            </a:pPr>
            <a:endParaRPr lang="en-US" sz="3169" spc="133">
              <a:solidFill>
                <a:srgbClr val="FFFFFF"/>
              </a:solidFill>
              <a:latin typeface="Poppins"/>
              <a:ea typeface="Poppins"/>
              <a:cs typeface="Poppins"/>
              <a:sym typeface="Poppins"/>
            </a:endParaRPr>
          </a:p>
          <a:p>
            <a:pPr algn="l">
              <a:lnSpc>
                <a:spcPts val="3105"/>
              </a:lnSpc>
            </a:pPr>
            <a:r>
              <a:rPr lang="en-US" sz="3169" spc="133">
                <a:solidFill>
                  <a:srgbClr val="FFFFFF"/>
                </a:solidFill>
                <a:latin typeface="Poppins"/>
                <a:ea typeface="Poppins"/>
                <a:cs typeface="Poppins"/>
                <a:sym typeface="Poppins"/>
              </a:rPr>
              <a:t>      Build dashboards and automated reports</a:t>
            </a:r>
          </a:p>
          <a:p>
            <a:pPr algn="l">
              <a:lnSpc>
                <a:spcPts val="3105"/>
              </a:lnSpc>
            </a:pPr>
            <a:endParaRPr lang="en-US" sz="3169" spc="133">
              <a:solidFill>
                <a:srgbClr val="FFFFFF"/>
              </a:solidFill>
              <a:latin typeface="Poppins"/>
              <a:ea typeface="Poppins"/>
              <a:cs typeface="Poppins"/>
              <a:sym typeface="Poppins"/>
            </a:endParaRPr>
          </a:p>
          <a:p>
            <a:pPr algn="l">
              <a:lnSpc>
                <a:spcPts val="3105"/>
              </a:lnSpc>
            </a:pPr>
            <a:r>
              <a:rPr lang="en-US" sz="3169" spc="133">
                <a:solidFill>
                  <a:srgbClr val="FFFFFF"/>
                </a:solidFill>
                <a:latin typeface="Poppins"/>
                <a:ea typeface="Poppins"/>
                <a:cs typeface="Poppins"/>
                <a:sym typeface="Poppins"/>
              </a:rPr>
              <a:t>      Share reports securely with others in your organization</a:t>
            </a:r>
          </a:p>
        </p:txBody>
      </p:sp>
      <p:sp>
        <p:nvSpPr>
          <p:cNvPr id="4" name="TextBox 4"/>
          <p:cNvSpPr txBox="1"/>
          <p:nvPr/>
        </p:nvSpPr>
        <p:spPr>
          <a:xfrm>
            <a:off x="3863102" y="876300"/>
            <a:ext cx="10919698" cy="834587"/>
          </a:xfrm>
          <a:prstGeom prst="rect">
            <a:avLst/>
          </a:prstGeom>
        </p:spPr>
        <p:txBody>
          <a:bodyPr wrap="square" lIns="0" tIns="0" rIns="0" bIns="0" rtlCol="0" anchor="t">
            <a:spAutoFit/>
          </a:bodyPr>
          <a:lstStyle/>
          <a:p>
            <a:pPr algn="ctr">
              <a:lnSpc>
                <a:spcPts val="6979"/>
              </a:lnSpc>
              <a:spcBef>
                <a:spcPct val="0"/>
              </a:spcBef>
            </a:pPr>
            <a:r>
              <a:rPr lang="en-US" sz="5368" b="1" spc="225" dirty="0">
                <a:solidFill>
                  <a:srgbClr val="FFFFFF"/>
                </a:solidFill>
                <a:latin typeface="Times New Roman Bold"/>
                <a:ea typeface="Times New Roman Bold"/>
                <a:cs typeface="Times New Roman Bold"/>
                <a:sym typeface="Times New Roman Bold"/>
              </a:rPr>
              <a:t>What Can You Do with Power BI?</a:t>
            </a:r>
          </a:p>
        </p:txBody>
      </p:sp>
      <p:sp>
        <p:nvSpPr>
          <p:cNvPr id="5" name="Freeform 5"/>
          <p:cNvSpPr/>
          <p:nvPr/>
        </p:nvSpPr>
        <p:spPr>
          <a:xfrm>
            <a:off x="16521904" y="0"/>
            <a:ext cx="1766096" cy="1792164"/>
          </a:xfrm>
          <a:custGeom>
            <a:avLst/>
            <a:gdLst/>
            <a:ahLst/>
            <a:cxnLst/>
            <a:rect l="l" t="t" r="r" b="b"/>
            <a:pathLst>
              <a:path w="1766096" h="1792164">
                <a:moveTo>
                  <a:pt x="0" y="0"/>
                </a:moveTo>
                <a:lnTo>
                  <a:pt x="1766096" y="0"/>
                </a:lnTo>
                <a:lnTo>
                  <a:pt x="1766096" y="1792164"/>
                </a:lnTo>
                <a:lnTo>
                  <a:pt x="0" y="17921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4A5A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
            </a:blip>
            <a:stretch>
              <a:fillRect t="-64818" b="-151230"/>
            </a:stretch>
          </a:blipFill>
        </p:spPr>
      </p:sp>
      <p:grpSp>
        <p:nvGrpSpPr>
          <p:cNvPr id="4" name="Group 4"/>
          <p:cNvGrpSpPr/>
          <p:nvPr/>
        </p:nvGrpSpPr>
        <p:grpSpPr>
          <a:xfrm>
            <a:off x="14756925" y="9450387"/>
            <a:ext cx="3081034" cy="630272"/>
            <a:chOff x="0" y="0"/>
            <a:chExt cx="719876" cy="147261"/>
          </a:xfrm>
        </p:grpSpPr>
        <p:sp>
          <p:nvSpPr>
            <p:cNvPr id="5" name="Freeform 5"/>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solidFill>
              <a:srgbClr val="153545"/>
            </a:solidFill>
          </p:spPr>
        </p:sp>
        <p:sp>
          <p:nvSpPr>
            <p:cNvPr id="6" name="TextBox 6"/>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Arshleen Kaur</a:t>
              </a:r>
            </a:p>
          </p:txBody>
        </p:sp>
      </p:grpSp>
      <p:pic>
        <p:nvPicPr>
          <p:cNvPr id="8" name="Picture 7">
            <a:extLst>
              <a:ext uri="{FF2B5EF4-FFF2-40B4-BE49-F238E27FC236}">
                <a16:creationId xmlns:a16="http://schemas.microsoft.com/office/drawing/2014/main" id="{D33824DC-44C7-7B95-FD6F-90E13388EE37}"/>
              </a:ext>
            </a:extLst>
          </p:cNvPr>
          <p:cNvPicPr>
            <a:picLocks noChangeAspect="1"/>
          </p:cNvPicPr>
          <p:nvPr/>
        </p:nvPicPr>
        <p:blipFill>
          <a:blip r:embed="rId3"/>
          <a:stretch>
            <a:fillRect/>
          </a:stretch>
        </p:blipFill>
        <p:spPr>
          <a:xfrm>
            <a:off x="685800" y="246508"/>
            <a:ext cx="16230600" cy="90815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4A5A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
            </a:blip>
            <a:stretch>
              <a:fillRect t="-64818" b="-151230"/>
            </a:stretch>
          </a:blipFill>
        </p:spPr>
      </p:sp>
      <p:pic>
        <p:nvPicPr>
          <p:cNvPr id="7" name="Picture 6">
            <a:extLst>
              <a:ext uri="{FF2B5EF4-FFF2-40B4-BE49-F238E27FC236}">
                <a16:creationId xmlns:a16="http://schemas.microsoft.com/office/drawing/2014/main" id="{02B04048-F2DF-2299-945D-F4F63DA43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19100"/>
            <a:ext cx="17068799" cy="970754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54A5A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
            </a:blip>
            <a:stretch>
              <a:fillRect t="-64818" b="-151230"/>
            </a:stretch>
          </a:blipFill>
        </p:spPr>
      </p:sp>
      <p:grpSp>
        <p:nvGrpSpPr>
          <p:cNvPr id="3" name="Group 3"/>
          <p:cNvGrpSpPr/>
          <p:nvPr/>
        </p:nvGrpSpPr>
        <p:grpSpPr>
          <a:xfrm>
            <a:off x="14178266" y="9258300"/>
            <a:ext cx="3081034" cy="630272"/>
            <a:chOff x="0" y="0"/>
            <a:chExt cx="719876" cy="147261"/>
          </a:xfrm>
        </p:grpSpPr>
        <p:sp>
          <p:nvSpPr>
            <p:cNvPr id="4" name="Freeform 4"/>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solidFill>
              <a:srgbClr val="153545"/>
            </a:solidFill>
          </p:spPr>
        </p:sp>
        <p:sp>
          <p:nvSpPr>
            <p:cNvPr id="5" name="TextBox 5"/>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Pranjal Tiwari</a:t>
              </a:r>
            </a:p>
          </p:txBody>
        </p:sp>
      </p:grpSp>
      <p:pic>
        <p:nvPicPr>
          <p:cNvPr id="7" name="Picture 6">
            <a:extLst>
              <a:ext uri="{FF2B5EF4-FFF2-40B4-BE49-F238E27FC236}">
                <a16:creationId xmlns:a16="http://schemas.microsoft.com/office/drawing/2014/main" id="{19509706-8CC4-844C-AB09-3317A0ADA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45142"/>
            <a:ext cx="16283342" cy="814806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4A5A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grpSp>
        <p:nvGrpSpPr>
          <p:cNvPr id="3" name="Group 3"/>
          <p:cNvGrpSpPr/>
          <p:nvPr/>
        </p:nvGrpSpPr>
        <p:grpSpPr>
          <a:xfrm>
            <a:off x="14866681" y="9467093"/>
            <a:ext cx="3081034" cy="630272"/>
            <a:chOff x="0" y="0"/>
            <a:chExt cx="719876" cy="147261"/>
          </a:xfrm>
        </p:grpSpPr>
        <p:sp>
          <p:nvSpPr>
            <p:cNvPr id="4" name="Freeform 4"/>
            <p:cNvSpPr/>
            <p:nvPr/>
          </p:nvSpPr>
          <p:spPr>
            <a:xfrm>
              <a:off x="0" y="0"/>
              <a:ext cx="719876" cy="147261"/>
            </a:xfrm>
            <a:custGeom>
              <a:avLst/>
              <a:gdLst/>
              <a:ahLst/>
              <a:cxnLst/>
              <a:rect l="l" t="t" r="r" b="b"/>
              <a:pathLst>
                <a:path w="719876" h="147261">
                  <a:moveTo>
                    <a:pt x="47743" y="0"/>
                  </a:moveTo>
                  <a:lnTo>
                    <a:pt x="672134" y="0"/>
                  </a:lnTo>
                  <a:cubicBezTo>
                    <a:pt x="698501" y="0"/>
                    <a:pt x="719876" y="21375"/>
                    <a:pt x="719876" y="47743"/>
                  </a:cubicBezTo>
                  <a:lnTo>
                    <a:pt x="719876" y="99519"/>
                  </a:lnTo>
                  <a:cubicBezTo>
                    <a:pt x="719876" y="112181"/>
                    <a:pt x="714846" y="124324"/>
                    <a:pt x="705893" y="133278"/>
                  </a:cubicBezTo>
                  <a:cubicBezTo>
                    <a:pt x="696939" y="142231"/>
                    <a:pt x="684796" y="147261"/>
                    <a:pt x="672134" y="147261"/>
                  </a:cubicBezTo>
                  <a:lnTo>
                    <a:pt x="47743" y="147261"/>
                  </a:lnTo>
                  <a:cubicBezTo>
                    <a:pt x="35080" y="147261"/>
                    <a:pt x="22937" y="142231"/>
                    <a:pt x="13983" y="133278"/>
                  </a:cubicBezTo>
                  <a:cubicBezTo>
                    <a:pt x="5030" y="124324"/>
                    <a:pt x="0" y="112181"/>
                    <a:pt x="0" y="99519"/>
                  </a:cubicBezTo>
                  <a:lnTo>
                    <a:pt x="0" y="47743"/>
                  </a:lnTo>
                  <a:cubicBezTo>
                    <a:pt x="0" y="35080"/>
                    <a:pt x="5030" y="22937"/>
                    <a:pt x="13983" y="13983"/>
                  </a:cubicBezTo>
                  <a:cubicBezTo>
                    <a:pt x="22937" y="5030"/>
                    <a:pt x="35080" y="0"/>
                    <a:pt x="47743" y="0"/>
                  </a:cubicBezTo>
                  <a:close/>
                </a:path>
              </a:pathLst>
            </a:custGeom>
            <a:solidFill>
              <a:srgbClr val="153545"/>
            </a:solidFill>
          </p:spPr>
        </p:sp>
        <p:sp>
          <p:nvSpPr>
            <p:cNvPr id="5" name="TextBox 5"/>
            <p:cNvSpPr txBox="1"/>
            <p:nvPr/>
          </p:nvSpPr>
          <p:spPr>
            <a:xfrm>
              <a:off x="0" y="-19050"/>
              <a:ext cx="719876" cy="166311"/>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Montserrat"/>
                  <a:ea typeface="Montserrat"/>
                  <a:cs typeface="Montserrat"/>
                  <a:sym typeface="Montserrat"/>
                </a:rPr>
                <a:t>Vansh Chandna</a:t>
              </a:r>
            </a:p>
          </p:txBody>
        </p:sp>
      </p:grpSp>
      <p:sp>
        <p:nvSpPr>
          <p:cNvPr id="6" name="Freeform 6"/>
          <p:cNvSpPr/>
          <p:nvPr/>
        </p:nvSpPr>
        <p:spPr>
          <a:xfrm>
            <a:off x="1028700" y="342900"/>
            <a:ext cx="16421100" cy="8915400"/>
          </a:xfrm>
          <a:custGeom>
            <a:avLst/>
            <a:gdLst/>
            <a:ahLst/>
            <a:cxnLst/>
            <a:rect l="l" t="t" r="r" b="b"/>
            <a:pathLst>
              <a:path w="15710178" h="8797700">
                <a:moveTo>
                  <a:pt x="0" y="0"/>
                </a:moveTo>
                <a:lnTo>
                  <a:pt x="15710178" y="0"/>
                </a:lnTo>
                <a:lnTo>
                  <a:pt x="15710178" y="8797700"/>
                </a:lnTo>
                <a:lnTo>
                  <a:pt x="0" y="8797700"/>
                </a:lnTo>
                <a:lnTo>
                  <a:pt x="0" y="0"/>
                </a:lnTo>
                <a:close/>
              </a:path>
            </a:pathLst>
          </a:custGeom>
          <a:blipFill>
            <a:blip r:embed="rId3"/>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64818" b="-151230"/>
            </a:stretch>
          </a:blipFill>
        </p:spPr>
      </p:sp>
      <p:sp>
        <p:nvSpPr>
          <p:cNvPr id="3" name="Freeform 3"/>
          <p:cNvSpPr/>
          <p:nvPr/>
        </p:nvSpPr>
        <p:spPr>
          <a:xfrm>
            <a:off x="5338391" y="1410591"/>
            <a:ext cx="2876724" cy="2686141"/>
          </a:xfrm>
          <a:custGeom>
            <a:avLst/>
            <a:gdLst/>
            <a:ahLst/>
            <a:cxnLst/>
            <a:rect l="l" t="t" r="r" b="b"/>
            <a:pathLst>
              <a:path w="2876724" h="2686141">
                <a:moveTo>
                  <a:pt x="0" y="0"/>
                </a:moveTo>
                <a:lnTo>
                  <a:pt x="2876724" y="0"/>
                </a:lnTo>
                <a:lnTo>
                  <a:pt x="2876724" y="2686141"/>
                </a:lnTo>
                <a:lnTo>
                  <a:pt x="0" y="2686141"/>
                </a:lnTo>
                <a:lnTo>
                  <a:pt x="0" y="0"/>
                </a:lnTo>
                <a:close/>
              </a:path>
            </a:pathLst>
          </a:custGeom>
          <a:blipFill>
            <a:blip r:embed="rId3">
              <a:alphaModFix amt="62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779466" y="4652936"/>
            <a:ext cx="16729067" cy="2036273"/>
          </a:xfrm>
          <a:prstGeom prst="rect">
            <a:avLst/>
          </a:prstGeom>
        </p:spPr>
        <p:txBody>
          <a:bodyPr lIns="0" tIns="0" rIns="0" bIns="0" rtlCol="0" anchor="t">
            <a:spAutoFit/>
          </a:bodyPr>
          <a:lstStyle/>
          <a:p>
            <a:pPr algn="ctr">
              <a:lnSpc>
                <a:spcPts val="7550"/>
              </a:lnSpc>
            </a:pPr>
            <a:r>
              <a:rPr lang="en-US" sz="5808" b="1">
                <a:solidFill>
                  <a:srgbClr val="FFFFFF"/>
                </a:solidFill>
                <a:latin typeface="Times New Roman Bold"/>
                <a:ea typeface="Times New Roman Bold"/>
                <a:cs typeface="Times New Roman Bold"/>
                <a:sym typeface="Times New Roman Bold"/>
              </a:rPr>
              <a:t>Excel Power: Unlocking Your Data’s Potential</a:t>
            </a:r>
          </a:p>
          <a:p>
            <a:pPr algn="ctr">
              <a:lnSpc>
                <a:spcPts val="7808"/>
              </a:lnSpc>
            </a:pPr>
            <a:endParaRPr lang="en-US" sz="5808" b="1">
              <a:solidFill>
                <a:srgbClr val="FFFFFF"/>
              </a:solidFill>
              <a:latin typeface="Times New Roman Bold"/>
              <a:ea typeface="Times New Roman Bold"/>
              <a:cs typeface="Times New Roman Bold"/>
              <a:sym typeface="Times New Roman Bold"/>
            </a:endParaRPr>
          </a:p>
        </p:txBody>
      </p:sp>
      <p:sp>
        <p:nvSpPr>
          <p:cNvPr id="5" name="TextBox 5"/>
          <p:cNvSpPr txBox="1"/>
          <p:nvPr/>
        </p:nvSpPr>
        <p:spPr>
          <a:xfrm>
            <a:off x="7010400" y="1657918"/>
            <a:ext cx="4534317" cy="2087944"/>
          </a:xfrm>
          <a:prstGeom prst="rect">
            <a:avLst/>
          </a:prstGeom>
        </p:spPr>
        <p:txBody>
          <a:bodyPr wrap="square" lIns="0" tIns="0" rIns="0" bIns="0" rtlCol="0" anchor="t">
            <a:spAutoFit/>
          </a:bodyPr>
          <a:lstStyle/>
          <a:p>
            <a:pPr algn="ctr">
              <a:lnSpc>
                <a:spcPts val="17507"/>
              </a:lnSpc>
              <a:spcBef>
                <a:spcPct val="0"/>
              </a:spcBef>
            </a:pPr>
            <a:r>
              <a:rPr lang="en-US" sz="13467" b="1" spc="565" dirty="0">
                <a:solidFill>
                  <a:srgbClr val="FFFFFF"/>
                </a:solidFill>
                <a:latin typeface="Times New Roman Bold"/>
                <a:ea typeface="Times New Roman Bold"/>
                <a:cs typeface="Times New Roman Bold"/>
                <a:sym typeface="Times New Roman Bold"/>
              </a:rPr>
              <a:t>Excel</a:t>
            </a:r>
          </a:p>
        </p:txBody>
      </p:sp>
      <p:sp>
        <p:nvSpPr>
          <p:cNvPr id="6" name="TextBox 6"/>
          <p:cNvSpPr txBox="1"/>
          <p:nvPr/>
        </p:nvSpPr>
        <p:spPr>
          <a:xfrm>
            <a:off x="3594799" y="6336412"/>
            <a:ext cx="11098402" cy="811530"/>
          </a:xfrm>
          <a:prstGeom prst="rect">
            <a:avLst/>
          </a:prstGeom>
        </p:spPr>
        <p:txBody>
          <a:bodyPr lIns="0" tIns="0" rIns="0" bIns="0" rtlCol="0" anchor="t">
            <a:spAutoFit/>
          </a:bodyPr>
          <a:lstStyle/>
          <a:p>
            <a:pPr algn="ctr">
              <a:lnSpc>
                <a:spcPts val="6720"/>
              </a:lnSpc>
            </a:pPr>
            <a:r>
              <a:rPr lang="en-US" sz="4800">
                <a:solidFill>
                  <a:srgbClr val="FFFFFF"/>
                </a:solidFill>
                <a:latin typeface="Canva Sans"/>
                <a:ea typeface="Canva Sans"/>
                <a:cs typeface="Canva Sans"/>
                <a:sym typeface="Canva Sans"/>
              </a:rPr>
              <a:t>From Basics to Business Intelligence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1499963" y="2667170"/>
            <a:ext cx="15759337" cy="7189524"/>
          </a:xfrm>
          <a:prstGeom prst="rect">
            <a:avLst/>
          </a:prstGeom>
        </p:spPr>
        <p:txBody>
          <a:bodyPr lIns="0" tIns="0" rIns="0" bIns="0" rtlCol="0" anchor="t">
            <a:spAutoFit/>
          </a:bodyPr>
          <a:lstStyle/>
          <a:p>
            <a:pPr marL="941361" lvl="1" indent="-470680" algn="l">
              <a:lnSpc>
                <a:spcPts val="7107"/>
              </a:lnSpc>
              <a:buFont typeface="Arial"/>
              <a:buChar char="•"/>
            </a:pPr>
            <a:r>
              <a:rPr lang="en-US" sz="4360" spc="183">
                <a:solidFill>
                  <a:srgbClr val="FFFFFF"/>
                </a:solidFill>
                <a:latin typeface="Poppins"/>
                <a:ea typeface="Poppins"/>
                <a:cs typeface="Poppins"/>
                <a:sym typeface="Poppins"/>
              </a:rPr>
              <a:t>Microsoft Excel is a spreadsheet application used for data entry, calculation, analysis, and visualization.</a:t>
            </a:r>
          </a:p>
          <a:p>
            <a:pPr marL="941361" lvl="1" indent="-470680" algn="l">
              <a:lnSpc>
                <a:spcPts val="7107"/>
              </a:lnSpc>
              <a:buFont typeface="Arial"/>
              <a:buChar char="•"/>
            </a:pPr>
            <a:r>
              <a:rPr lang="en-US" sz="4360" spc="183">
                <a:solidFill>
                  <a:srgbClr val="FFFFFF"/>
                </a:solidFill>
                <a:latin typeface="Poppins"/>
                <a:ea typeface="Poppins"/>
                <a:cs typeface="Poppins"/>
                <a:sym typeface="Poppins"/>
              </a:rPr>
              <a:t>It’s one of the most widely used tools in business, education, and research.</a:t>
            </a:r>
          </a:p>
          <a:p>
            <a:pPr marL="941361" lvl="1" indent="-470680" algn="l">
              <a:lnSpc>
                <a:spcPts val="7107"/>
              </a:lnSpc>
              <a:buFont typeface="Arial"/>
              <a:buChar char="•"/>
            </a:pPr>
            <a:r>
              <a:rPr lang="en-US" sz="4360" spc="183">
                <a:solidFill>
                  <a:srgbClr val="FFFFFF"/>
                </a:solidFill>
                <a:latin typeface="Poppins"/>
                <a:ea typeface="Poppins"/>
                <a:cs typeface="Poppins"/>
                <a:sym typeface="Poppins"/>
              </a:rPr>
              <a:t>Excel organizes data into rows and columns, forming cells, which can contain text, numbers, formulas, or functions.</a:t>
            </a:r>
          </a:p>
        </p:txBody>
      </p:sp>
      <p:sp>
        <p:nvSpPr>
          <p:cNvPr id="4" name="Freeform 4"/>
          <p:cNvSpPr/>
          <p:nvPr/>
        </p:nvSpPr>
        <p:spPr>
          <a:xfrm>
            <a:off x="16157910" y="355754"/>
            <a:ext cx="1772180" cy="1848428"/>
          </a:xfrm>
          <a:custGeom>
            <a:avLst/>
            <a:gdLst/>
            <a:ahLst/>
            <a:cxnLst/>
            <a:rect l="l" t="t" r="r" b="b"/>
            <a:pathLst>
              <a:path w="1772180" h="1848428">
                <a:moveTo>
                  <a:pt x="0" y="0"/>
                </a:moveTo>
                <a:lnTo>
                  <a:pt x="1772181" y="0"/>
                </a:lnTo>
                <a:lnTo>
                  <a:pt x="1772181" y="1848428"/>
                </a:lnTo>
                <a:lnTo>
                  <a:pt x="0" y="1848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228992" y="985223"/>
            <a:ext cx="6420207" cy="1049839"/>
          </a:xfrm>
          <a:prstGeom prst="rect">
            <a:avLst/>
          </a:prstGeom>
        </p:spPr>
        <p:txBody>
          <a:bodyPr wrap="square" lIns="0" tIns="0" rIns="0" bIns="0" rtlCol="0" anchor="t">
            <a:spAutoFit/>
          </a:bodyPr>
          <a:lstStyle/>
          <a:p>
            <a:pPr algn="ctr">
              <a:lnSpc>
                <a:spcPts val="8799"/>
              </a:lnSpc>
              <a:spcBef>
                <a:spcPct val="0"/>
              </a:spcBef>
            </a:pPr>
            <a:r>
              <a:rPr lang="en-US" sz="6768" b="1" spc="284" dirty="0">
                <a:solidFill>
                  <a:srgbClr val="FFFFFF"/>
                </a:solidFill>
                <a:latin typeface="Times New Roman Bold"/>
                <a:ea typeface="Times New Roman Bold"/>
                <a:cs typeface="Times New Roman Bold"/>
                <a:sym typeface="Times New Roman Bold"/>
              </a:rPr>
              <a:t>What is Excel?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TextBox 3"/>
          <p:cNvSpPr txBox="1"/>
          <p:nvPr/>
        </p:nvSpPr>
        <p:spPr>
          <a:xfrm>
            <a:off x="1751886" y="2849487"/>
            <a:ext cx="16536114" cy="6408813"/>
          </a:xfrm>
          <a:prstGeom prst="rect">
            <a:avLst/>
          </a:prstGeom>
        </p:spPr>
        <p:txBody>
          <a:bodyPr lIns="0" tIns="0" rIns="0" bIns="0" rtlCol="0" anchor="t">
            <a:spAutoFit/>
          </a:bodyPr>
          <a:lstStyle/>
          <a:p>
            <a:pPr marL="835321" lvl="1" indent="-417660" algn="l">
              <a:lnSpc>
                <a:spcPts val="5029"/>
              </a:lnSpc>
              <a:buFont typeface="Arial"/>
              <a:buChar char="•"/>
            </a:pPr>
            <a:r>
              <a:rPr lang="en-US" sz="3869" spc="162">
                <a:solidFill>
                  <a:srgbClr val="FFFFFF"/>
                </a:solidFill>
                <a:latin typeface="Poppins"/>
                <a:ea typeface="Poppins"/>
                <a:cs typeface="Poppins"/>
                <a:sym typeface="Poppins"/>
              </a:rPr>
              <a:t>Enter and store data</a:t>
            </a:r>
          </a:p>
          <a:p>
            <a:pPr algn="l">
              <a:lnSpc>
                <a:spcPts val="5029"/>
              </a:lnSpc>
            </a:pPr>
            <a:endParaRPr lang="en-US" sz="3869" spc="162">
              <a:solidFill>
                <a:srgbClr val="FFFFFF"/>
              </a:solidFill>
              <a:latin typeface="Poppins"/>
              <a:ea typeface="Poppins"/>
              <a:cs typeface="Poppins"/>
              <a:sym typeface="Poppins"/>
            </a:endParaRPr>
          </a:p>
          <a:p>
            <a:pPr marL="835321" lvl="1" indent="-417660" algn="l">
              <a:lnSpc>
                <a:spcPts val="5029"/>
              </a:lnSpc>
              <a:buFont typeface="Arial"/>
              <a:buChar char="•"/>
            </a:pPr>
            <a:r>
              <a:rPr lang="en-US" sz="3869" spc="162">
                <a:solidFill>
                  <a:srgbClr val="FFFFFF"/>
                </a:solidFill>
                <a:latin typeface="Poppins"/>
                <a:ea typeface="Poppins"/>
                <a:cs typeface="Poppins"/>
                <a:sym typeface="Poppins"/>
              </a:rPr>
              <a:t>Perform calculations using formulas and functions</a:t>
            </a:r>
          </a:p>
          <a:p>
            <a:pPr algn="l">
              <a:lnSpc>
                <a:spcPts val="5029"/>
              </a:lnSpc>
            </a:pPr>
            <a:endParaRPr lang="en-US" sz="3869" spc="162">
              <a:solidFill>
                <a:srgbClr val="FFFFFF"/>
              </a:solidFill>
              <a:latin typeface="Poppins"/>
              <a:ea typeface="Poppins"/>
              <a:cs typeface="Poppins"/>
              <a:sym typeface="Poppins"/>
            </a:endParaRPr>
          </a:p>
          <a:p>
            <a:pPr marL="835321" lvl="1" indent="-417660" algn="l">
              <a:lnSpc>
                <a:spcPts val="5029"/>
              </a:lnSpc>
              <a:buFont typeface="Arial"/>
              <a:buChar char="•"/>
            </a:pPr>
            <a:r>
              <a:rPr lang="en-US" sz="3869" spc="162">
                <a:solidFill>
                  <a:srgbClr val="FFFFFF"/>
                </a:solidFill>
                <a:latin typeface="Poppins"/>
                <a:ea typeface="Poppins"/>
                <a:cs typeface="Poppins"/>
                <a:sym typeface="Poppins"/>
              </a:rPr>
              <a:t>Create charts and graphs (bar, line, pie, etc.)</a:t>
            </a:r>
          </a:p>
          <a:p>
            <a:pPr algn="l">
              <a:lnSpc>
                <a:spcPts val="5029"/>
              </a:lnSpc>
            </a:pPr>
            <a:endParaRPr lang="en-US" sz="3869" spc="162">
              <a:solidFill>
                <a:srgbClr val="FFFFFF"/>
              </a:solidFill>
              <a:latin typeface="Poppins"/>
              <a:ea typeface="Poppins"/>
              <a:cs typeface="Poppins"/>
              <a:sym typeface="Poppins"/>
            </a:endParaRPr>
          </a:p>
          <a:p>
            <a:pPr marL="835321" lvl="1" indent="-417660" algn="l">
              <a:lnSpc>
                <a:spcPts val="5029"/>
              </a:lnSpc>
              <a:buFont typeface="Arial"/>
              <a:buChar char="•"/>
            </a:pPr>
            <a:r>
              <a:rPr lang="en-US" sz="3869" spc="162">
                <a:solidFill>
                  <a:srgbClr val="FFFFFF"/>
                </a:solidFill>
                <a:latin typeface="Poppins"/>
                <a:ea typeface="Poppins"/>
                <a:cs typeface="Poppins"/>
                <a:sym typeface="Poppins"/>
              </a:rPr>
              <a:t>Sort and filter data easily</a:t>
            </a:r>
          </a:p>
          <a:p>
            <a:pPr algn="l">
              <a:lnSpc>
                <a:spcPts val="5029"/>
              </a:lnSpc>
            </a:pPr>
            <a:endParaRPr lang="en-US" sz="3869" spc="162">
              <a:solidFill>
                <a:srgbClr val="FFFFFF"/>
              </a:solidFill>
              <a:latin typeface="Poppins"/>
              <a:ea typeface="Poppins"/>
              <a:cs typeface="Poppins"/>
              <a:sym typeface="Poppins"/>
            </a:endParaRPr>
          </a:p>
          <a:p>
            <a:pPr marL="835321" lvl="1" indent="-417660" algn="l">
              <a:lnSpc>
                <a:spcPts val="5029"/>
              </a:lnSpc>
              <a:buFont typeface="Arial"/>
              <a:buChar char="•"/>
            </a:pPr>
            <a:r>
              <a:rPr lang="en-US" sz="3869" spc="162">
                <a:solidFill>
                  <a:srgbClr val="FFFFFF"/>
                </a:solidFill>
                <a:latin typeface="Poppins"/>
                <a:ea typeface="Poppins"/>
                <a:cs typeface="Poppins"/>
                <a:sym typeface="Poppins"/>
              </a:rPr>
              <a:t>Work with what-if analysis, goal seek, and scenario manager</a:t>
            </a:r>
          </a:p>
        </p:txBody>
      </p:sp>
      <p:sp>
        <p:nvSpPr>
          <p:cNvPr id="4" name="TextBox 4"/>
          <p:cNvSpPr txBox="1"/>
          <p:nvPr/>
        </p:nvSpPr>
        <p:spPr>
          <a:xfrm>
            <a:off x="3204030" y="1499452"/>
            <a:ext cx="12721769" cy="1049839"/>
          </a:xfrm>
          <a:prstGeom prst="rect">
            <a:avLst/>
          </a:prstGeom>
        </p:spPr>
        <p:txBody>
          <a:bodyPr wrap="square" lIns="0" tIns="0" rIns="0" bIns="0" rtlCol="0" anchor="t">
            <a:spAutoFit/>
          </a:bodyPr>
          <a:lstStyle/>
          <a:p>
            <a:pPr algn="ctr">
              <a:lnSpc>
                <a:spcPts val="8799"/>
              </a:lnSpc>
              <a:spcBef>
                <a:spcPct val="0"/>
              </a:spcBef>
            </a:pPr>
            <a:r>
              <a:rPr lang="en-US" sz="6768" b="1" spc="284" dirty="0">
                <a:solidFill>
                  <a:srgbClr val="FFFFFF"/>
                </a:solidFill>
                <a:latin typeface="Times New Roman Bold"/>
                <a:ea typeface="Times New Roman Bold"/>
                <a:cs typeface="Times New Roman Bold"/>
                <a:sym typeface="Times New Roman Bold"/>
              </a:rPr>
              <a:t>What Can You Do with Excel?</a:t>
            </a:r>
          </a:p>
        </p:txBody>
      </p:sp>
      <p:sp>
        <p:nvSpPr>
          <p:cNvPr id="5" name="Freeform 5"/>
          <p:cNvSpPr/>
          <p:nvPr/>
        </p:nvSpPr>
        <p:spPr>
          <a:xfrm>
            <a:off x="16157910" y="355754"/>
            <a:ext cx="1772180" cy="1848428"/>
          </a:xfrm>
          <a:custGeom>
            <a:avLst/>
            <a:gdLst/>
            <a:ahLst/>
            <a:cxnLst/>
            <a:rect l="l" t="t" r="r" b="b"/>
            <a:pathLst>
              <a:path w="1772180" h="1848428">
                <a:moveTo>
                  <a:pt x="0" y="0"/>
                </a:moveTo>
                <a:lnTo>
                  <a:pt x="1772181" y="0"/>
                </a:lnTo>
                <a:lnTo>
                  <a:pt x="1772181" y="1848428"/>
                </a:lnTo>
                <a:lnTo>
                  <a:pt x="0" y="1848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42605" y="-246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64818" b="-151230"/>
            </a:stretch>
          </a:blipFill>
        </p:spPr>
      </p:sp>
      <p:grpSp>
        <p:nvGrpSpPr>
          <p:cNvPr id="3" name="Group 3"/>
          <p:cNvGrpSpPr/>
          <p:nvPr/>
        </p:nvGrpSpPr>
        <p:grpSpPr>
          <a:xfrm>
            <a:off x="533441" y="3053904"/>
            <a:ext cx="17135908" cy="6609372"/>
            <a:chOff x="0" y="0"/>
            <a:chExt cx="4513161" cy="1740740"/>
          </a:xfrm>
        </p:grpSpPr>
        <p:sp>
          <p:nvSpPr>
            <p:cNvPr id="4" name="Freeform 4"/>
            <p:cNvSpPr/>
            <p:nvPr/>
          </p:nvSpPr>
          <p:spPr>
            <a:xfrm>
              <a:off x="0" y="0"/>
              <a:ext cx="4513161" cy="1740740"/>
            </a:xfrm>
            <a:custGeom>
              <a:avLst/>
              <a:gdLst/>
              <a:ahLst/>
              <a:cxnLst/>
              <a:rect l="l" t="t" r="r" b="b"/>
              <a:pathLst>
                <a:path w="4513161" h="1740740">
                  <a:moveTo>
                    <a:pt x="0" y="0"/>
                  </a:moveTo>
                  <a:lnTo>
                    <a:pt x="4513161" y="0"/>
                  </a:lnTo>
                  <a:lnTo>
                    <a:pt x="4513161" y="1740740"/>
                  </a:lnTo>
                  <a:lnTo>
                    <a:pt x="0" y="1740740"/>
                  </a:lnTo>
                  <a:close/>
                </a:path>
              </a:pathLst>
            </a:custGeom>
            <a:solidFill>
              <a:srgbClr val="4E4FA5">
                <a:alpha val="56863"/>
              </a:srgbClr>
            </a:solidFill>
            <a:ln w="38100" cap="sq">
              <a:gradFill>
                <a:gsLst>
                  <a:gs pos="0">
                    <a:srgbClr val="10A5FF">
                      <a:alpha val="57000"/>
                    </a:srgbClr>
                  </a:gs>
                  <a:gs pos="100000">
                    <a:srgbClr val="041E4E">
                      <a:alpha val="57000"/>
                    </a:srgbClr>
                  </a:gs>
                </a:gsLst>
                <a:lin ang="2700000"/>
              </a:gradFill>
              <a:prstDash val="solid"/>
              <a:miter/>
            </a:ln>
          </p:spPr>
        </p:sp>
        <p:sp>
          <p:nvSpPr>
            <p:cNvPr id="5" name="TextBox 5"/>
            <p:cNvSpPr txBox="1"/>
            <p:nvPr/>
          </p:nvSpPr>
          <p:spPr>
            <a:xfrm>
              <a:off x="0" y="-76200"/>
              <a:ext cx="4513161" cy="181694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2140075" y="1049683"/>
            <a:ext cx="4640807" cy="2320403"/>
          </a:xfrm>
          <a:custGeom>
            <a:avLst/>
            <a:gdLst/>
            <a:ahLst/>
            <a:cxnLst/>
            <a:rect l="l" t="t" r="r" b="b"/>
            <a:pathLst>
              <a:path w="4640807" h="2320403">
                <a:moveTo>
                  <a:pt x="0" y="0"/>
                </a:moveTo>
                <a:lnTo>
                  <a:pt x="4640807" y="0"/>
                </a:lnTo>
                <a:lnTo>
                  <a:pt x="4640807" y="2320403"/>
                </a:lnTo>
                <a:lnTo>
                  <a:pt x="0" y="2320403"/>
                </a:lnTo>
                <a:lnTo>
                  <a:pt x="0" y="0"/>
                </a:lnTo>
                <a:close/>
              </a:path>
            </a:pathLst>
          </a:custGeom>
          <a:blipFill>
            <a:blip r:embed="rId3"/>
            <a:stretch>
              <a:fillRect/>
            </a:stretch>
          </a:blipFill>
        </p:spPr>
      </p:sp>
      <p:sp>
        <p:nvSpPr>
          <p:cNvPr id="7" name="Freeform 7"/>
          <p:cNvSpPr/>
          <p:nvPr/>
        </p:nvSpPr>
        <p:spPr>
          <a:xfrm>
            <a:off x="3958780" y="1287527"/>
            <a:ext cx="1807114" cy="1763788"/>
          </a:xfrm>
          <a:custGeom>
            <a:avLst/>
            <a:gdLst/>
            <a:ahLst/>
            <a:cxnLst/>
            <a:rect l="l" t="t" r="r" b="b"/>
            <a:pathLst>
              <a:path w="1807114" h="1763788">
                <a:moveTo>
                  <a:pt x="0" y="0"/>
                </a:moveTo>
                <a:lnTo>
                  <a:pt x="1807114" y="0"/>
                </a:lnTo>
                <a:lnTo>
                  <a:pt x="1807114" y="1763788"/>
                </a:lnTo>
                <a:lnTo>
                  <a:pt x="0" y="1763788"/>
                </a:lnTo>
                <a:lnTo>
                  <a:pt x="0" y="0"/>
                </a:lnTo>
                <a:close/>
              </a:path>
            </a:pathLst>
          </a:custGeom>
          <a:blipFill>
            <a:blip r:embed="rId4"/>
            <a:stretch>
              <a:fillRect l="-41007" r="-34934" b="-41109"/>
            </a:stretch>
          </a:blipFill>
        </p:spPr>
      </p:sp>
      <p:sp>
        <p:nvSpPr>
          <p:cNvPr id="8" name="Freeform 8"/>
          <p:cNvSpPr/>
          <p:nvPr/>
        </p:nvSpPr>
        <p:spPr>
          <a:xfrm>
            <a:off x="7561864" y="921840"/>
            <a:ext cx="3866550" cy="2576089"/>
          </a:xfrm>
          <a:custGeom>
            <a:avLst/>
            <a:gdLst/>
            <a:ahLst/>
            <a:cxnLst/>
            <a:rect l="l" t="t" r="r" b="b"/>
            <a:pathLst>
              <a:path w="3866550" h="2576089">
                <a:moveTo>
                  <a:pt x="0" y="0"/>
                </a:moveTo>
                <a:lnTo>
                  <a:pt x="3866550" y="0"/>
                </a:lnTo>
                <a:lnTo>
                  <a:pt x="3866550" y="2576089"/>
                </a:lnTo>
                <a:lnTo>
                  <a:pt x="0" y="2576089"/>
                </a:lnTo>
                <a:lnTo>
                  <a:pt x="0" y="0"/>
                </a:lnTo>
                <a:close/>
              </a:path>
            </a:pathLst>
          </a:custGeom>
          <a:blipFill>
            <a:blip r:embed="rId5"/>
            <a:stretch>
              <a:fillRect/>
            </a:stretch>
          </a:blipFill>
        </p:spPr>
      </p:sp>
      <p:sp>
        <p:nvSpPr>
          <p:cNvPr id="9" name="Freeform 9"/>
          <p:cNvSpPr/>
          <p:nvPr/>
        </p:nvSpPr>
        <p:spPr>
          <a:xfrm>
            <a:off x="392502" y="1430380"/>
            <a:ext cx="2595556" cy="1879763"/>
          </a:xfrm>
          <a:custGeom>
            <a:avLst/>
            <a:gdLst/>
            <a:ahLst/>
            <a:cxnLst/>
            <a:rect l="l" t="t" r="r" b="b"/>
            <a:pathLst>
              <a:path w="2595556" h="1879763">
                <a:moveTo>
                  <a:pt x="0" y="0"/>
                </a:moveTo>
                <a:lnTo>
                  <a:pt x="2595556" y="0"/>
                </a:lnTo>
                <a:lnTo>
                  <a:pt x="2595556" y="1879762"/>
                </a:lnTo>
                <a:lnTo>
                  <a:pt x="0" y="1879762"/>
                </a:lnTo>
                <a:lnTo>
                  <a:pt x="0" y="0"/>
                </a:lnTo>
                <a:close/>
              </a:path>
            </a:pathLst>
          </a:custGeom>
          <a:blipFill>
            <a:blip r:embed="rId6"/>
            <a:stretch>
              <a:fillRect t="-24350" b="-24350"/>
            </a:stretch>
          </a:blipFill>
        </p:spPr>
      </p:sp>
      <p:sp>
        <p:nvSpPr>
          <p:cNvPr id="10" name="TextBox 10"/>
          <p:cNvSpPr txBox="1"/>
          <p:nvPr/>
        </p:nvSpPr>
        <p:spPr>
          <a:xfrm>
            <a:off x="852041" y="4031337"/>
            <a:ext cx="1962242" cy="799544"/>
          </a:xfrm>
          <a:prstGeom prst="rect">
            <a:avLst/>
          </a:prstGeom>
        </p:spPr>
        <p:txBody>
          <a:bodyPr lIns="0" tIns="0" rIns="0" bIns="0" rtlCol="0" anchor="t">
            <a:spAutoFit/>
          </a:bodyPr>
          <a:lstStyle/>
          <a:p>
            <a:pPr algn="ctr">
              <a:lnSpc>
                <a:spcPts val="5805"/>
              </a:lnSpc>
              <a:spcBef>
                <a:spcPct val="0"/>
              </a:spcBef>
            </a:pPr>
            <a:r>
              <a:rPr lang="en-US" sz="4146" spc="174">
                <a:solidFill>
                  <a:srgbClr val="FFFFFF"/>
                </a:solidFill>
                <a:latin typeface="Times New Roman"/>
                <a:ea typeface="Times New Roman"/>
                <a:cs typeface="Times New Roman"/>
                <a:sym typeface="Times New Roman"/>
              </a:rPr>
              <a:t>Syntax          </a:t>
            </a:r>
          </a:p>
        </p:txBody>
      </p:sp>
      <p:sp>
        <p:nvSpPr>
          <p:cNvPr id="11" name="TextBox 11"/>
          <p:cNvSpPr txBox="1"/>
          <p:nvPr/>
        </p:nvSpPr>
        <p:spPr>
          <a:xfrm>
            <a:off x="3233384" y="4050387"/>
            <a:ext cx="5065021" cy="2028904"/>
          </a:xfrm>
          <a:prstGeom prst="rect">
            <a:avLst/>
          </a:prstGeom>
        </p:spPr>
        <p:txBody>
          <a:bodyPr lIns="0" tIns="0" rIns="0" bIns="0" rtlCol="0" anchor="t">
            <a:spAutoFit/>
          </a:bodyPr>
          <a:lstStyle/>
          <a:p>
            <a:pPr algn="l">
              <a:lnSpc>
                <a:spcPts val="5245"/>
              </a:lnSpc>
              <a:spcBef>
                <a:spcPct val="0"/>
              </a:spcBef>
            </a:pPr>
            <a:r>
              <a:rPr lang="en-US" sz="3746" spc="157">
                <a:solidFill>
                  <a:srgbClr val="FFFFFF"/>
                </a:solidFill>
                <a:latin typeface="The Seasons"/>
                <a:ea typeface="The Seasons"/>
                <a:cs typeface="The Seasons"/>
                <a:sym typeface="The Seasons"/>
              </a:rPr>
              <a:t>Low-level, verbose, manual memory management</a:t>
            </a:r>
          </a:p>
        </p:txBody>
      </p:sp>
      <p:sp>
        <p:nvSpPr>
          <p:cNvPr id="12" name="TextBox 12"/>
          <p:cNvSpPr txBox="1"/>
          <p:nvPr/>
        </p:nvSpPr>
        <p:spPr>
          <a:xfrm>
            <a:off x="8721879" y="4050387"/>
            <a:ext cx="3475779" cy="2028904"/>
          </a:xfrm>
          <a:prstGeom prst="rect">
            <a:avLst/>
          </a:prstGeom>
        </p:spPr>
        <p:txBody>
          <a:bodyPr lIns="0" tIns="0" rIns="0" bIns="0" rtlCol="0" anchor="t">
            <a:spAutoFit/>
          </a:bodyPr>
          <a:lstStyle/>
          <a:p>
            <a:pPr algn="l">
              <a:lnSpc>
                <a:spcPts val="5245"/>
              </a:lnSpc>
              <a:spcBef>
                <a:spcPct val="0"/>
              </a:spcBef>
            </a:pPr>
            <a:r>
              <a:rPr lang="en-US" sz="3746" spc="157">
                <a:solidFill>
                  <a:srgbClr val="FFFFFF"/>
                </a:solidFill>
                <a:latin typeface="The Seasons"/>
                <a:ea typeface="The Seasons"/>
                <a:cs typeface="The Seasons"/>
                <a:sym typeface="The Seasons"/>
              </a:rPr>
              <a:t>Verbose, object-oriented</a:t>
            </a:r>
          </a:p>
        </p:txBody>
      </p:sp>
      <p:sp>
        <p:nvSpPr>
          <p:cNvPr id="13" name="TextBox 13"/>
          <p:cNvSpPr txBox="1"/>
          <p:nvPr/>
        </p:nvSpPr>
        <p:spPr>
          <a:xfrm>
            <a:off x="12616758" y="4050387"/>
            <a:ext cx="4820315" cy="1371679"/>
          </a:xfrm>
          <a:prstGeom prst="rect">
            <a:avLst/>
          </a:prstGeom>
        </p:spPr>
        <p:txBody>
          <a:bodyPr lIns="0" tIns="0" rIns="0" bIns="0" rtlCol="0" anchor="t">
            <a:spAutoFit/>
          </a:bodyPr>
          <a:lstStyle/>
          <a:p>
            <a:pPr algn="l">
              <a:lnSpc>
                <a:spcPts val="5245"/>
              </a:lnSpc>
              <a:spcBef>
                <a:spcPct val="0"/>
              </a:spcBef>
            </a:pPr>
            <a:r>
              <a:rPr lang="en-US" sz="3746" spc="157">
                <a:solidFill>
                  <a:srgbClr val="FFFFFF"/>
                </a:solidFill>
                <a:latin typeface="The Seasons"/>
                <a:ea typeface="The Seasons"/>
                <a:cs typeface="The Seasons"/>
                <a:sym typeface="The Seasons"/>
              </a:rPr>
              <a:t>Very simple and readable</a:t>
            </a:r>
          </a:p>
        </p:txBody>
      </p:sp>
      <p:sp>
        <p:nvSpPr>
          <p:cNvPr id="14" name="TextBox 14"/>
          <p:cNvSpPr txBox="1"/>
          <p:nvPr/>
        </p:nvSpPr>
        <p:spPr>
          <a:xfrm>
            <a:off x="795546" y="7469441"/>
            <a:ext cx="2344103" cy="799544"/>
          </a:xfrm>
          <a:prstGeom prst="rect">
            <a:avLst/>
          </a:prstGeom>
        </p:spPr>
        <p:txBody>
          <a:bodyPr lIns="0" tIns="0" rIns="0" bIns="0" rtlCol="0" anchor="t">
            <a:spAutoFit/>
          </a:bodyPr>
          <a:lstStyle/>
          <a:p>
            <a:pPr algn="ctr">
              <a:lnSpc>
                <a:spcPts val="5805"/>
              </a:lnSpc>
              <a:spcBef>
                <a:spcPct val="0"/>
              </a:spcBef>
            </a:pPr>
            <a:r>
              <a:rPr lang="en-US" sz="4146" spc="174">
                <a:solidFill>
                  <a:srgbClr val="FFFFFF"/>
                </a:solidFill>
                <a:latin typeface="Times New Roman"/>
                <a:ea typeface="Times New Roman"/>
                <a:cs typeface="Times New Roman"/>
                <a:sym typeface="Times New Roman"/>
              </a:rPr>
              <a:t>Paradigm</a:t>
            </a:r>
          </a:p>
        </p:txBody>
      </p:sp>
      <p:sp>
        <p:nvSpPr>
          <p:cNvPr id="15" name="TextBox 15"/>
          <p:cNvSpPr txBox="1"/>
          <p:nvPr/>
        </p:nvSpPr>
        <p:spPr>
          <a:xfrm>
            <a:off x="3542693" y="7521511"/>
            <a:ext cx="3010507" cy="618631"/>
          </a:xfrm>
          <a:prstGeom prst="rect">
            <a:avLst/>
          </a:prstGeom>
        </p:spPr>
        <p:txBody>
          <a:bodyPr wrap="square" lIns="0" tIns="0" rIns="0" bIns="0" rtlCol="0" anchor="t">
            <a:spAutoFit/>
          </a:bodyPr>
          <a:lstStyle/>
          <a:p>
            <a:pPr algn="l">
              <a:lnSpc>
                <a:spcPts val="5245"/>
              </a:lnSpc>
              <a:spcBef>
                <a:spcPct val="0"/>
              </a:spcBef>
            </a:pPr>
            <a:r>
              <a:rPr lang="en-US" sz="3746" spc="157" dirty="0">
                <a:solidFill>
                  <a:srgbClr val="FFFFFF"/>
                </a:solidFill>
                <a:latin typeface="The Seasons"/>
                <a:ea typeface="The Seasons"/>
                <a:cs typeface="The Seasons"/>
                <a:sym typeface="The Seasons"/>
              </a:rPr>
              <a:t>Procedural</a:t>
            </a:r>
          </a:p>
        </p:txBody>
      </p:sp>
      <p:sp>
        <p:nvSpPr>
          <p:cNvPr id="16" name="TextBox 16"/>
          <p:cNvSpPr txBox="1"/>
          <p:nvPr/>
        </p:nvSpPr>
        <p:spPr>
          <a:xfrm>
            <a:off x="8298405" y="7488491"/>
            <a:ext cx="3841671" cy="714454"/>
          </a:xfrm>
          <a:prstGeom prst="rect">
            <a:avLst/>
          </a:prstGeom>
        </p:spPr>
        <p:txBody>
          <a:bodyPr lIns="0" tIns="0" rIns="0" bIns="0" rtlCol="0" anchor="t">
            <a:spAutoFit/>
          </a:bodyPr>
          <a:lstStyle/>
          <a:p>
            <a:pPr algn="l">
              <a:lnSpc>
                <a:spcPts val="5245"/>
              </a:lnSpc>
              <a:spcBef>
                <a:spcPct val="0"/>
              </a:spcBef>
            </a:pPr>
            <a:r>
              <a:rPr lang="en-US" sz="3746" spc="157">
                <a:solidFill>
                  <a:srgbClr val="FFFFFF"/>
                </a:solidFill>
                <a:latin typeface="The Seasons"/>
                <a:ea typeface="The Seasons"/>
                <a:cs typeface="The Seasons"/>
                <a:sym typeface="The Seasons"/>
              </a:rPr>
              <a:t>Object-Oriented</a:t>
            </a:r>
          </a:p>
        </p:txBody>
      </p:sp>
      <p:sp>
        <p:nvSpPr>
          <p:cNvPr id="17" name="TextBox 17"/>
          <p:cNvSpPr txBox="1"/>
          <p:nvPr/>
        </p:nvSpPr>
        <p:spPr>
          <a:xfrm>
            <a:off x="13019284" y="7159878"/>
            <a:ext cx="4015264" cy="1371679"/>
          </a:xfrm>
          <a:prstGeom prst="rect">
            <a:avLst/>
          </a:prstGeom>
        </p:spPr>
        <p:txBody>
          <a:bodyPr lIns="0" tIns="0" rIns="0" bIns="0" rtlCol="0" anchor="t">
            <a:spAutoFit/>
          </a:bodyPr>
          <a:lstStyle/>
          <a:p>
            <a:pPr algn="l">
              <a:lnSpc>
                <a:spcPts val="5245"/>
              </a:lnSpc>
            </a:pPr>
            <a:r>
              <a:rPr lang="en-US" sz="3746" spc="157">
                <a:solidFill>
                  <a:srgbClr val="FFFFFF"/>
                </a:solidFill>
                <a:latin typeface="The Seasons"/>
                <a:ea typeface="The Seasons"/>
                <a:cs typeface="The Seasons"/>
                <a:sym typeface="The Seasons"/>
              </a:rPr>
              <a:t>Multi-paradigm </a:t>
            </a:r>
          </a:p>
          <a:p>
            <a:pPr algn="l">
              <a:lnSpc>
                <a:spcPts val="5245"/>
              </a:lnSpc>
              <a:spcBef>
                <a:spcPct val="0"/>
              </a:spcBef>
            </a:pPr>
            <a:r>
              <a:rPr lang="en-US" sz="3746" spc="157">
                <a:solidFill>
                  <a:srgbClr val="FFFFFF"/>
                </a:solidFill>
                <a:latin typeface="The Seasons"/>
                <a:ea typeface="The Seasons"/>
                <a:cs typeface="The Seasons"/>
                <a:sym typeface="The Seasons"/>
              </a:rPr>
              <a:t>(OO, procedural)</a:t>
            </a:r>
          </a:p>
        </p:txBody>
      </p:sp>
      <p:sp>
        <p:nvSpPr>
          <p:cNvPr id="18" name="TextBox 18"/>
          <p:cNvSpPr txBox="1"/>
          <p:nvPr/>
        </p:nvSpPr>
        <p:spPr>
          <a:xfrm>
            <a:off x="6553200" y="-3133"/>
            <a:ext cx="5041611" cy="975395"/>
          </a:xfrm>
          <a:prstGeom prst="rect">
            <a:avLst/>
          </a:prstGeom>
        </p:spPr>
        <p:txBody>
          <a:bodyPr wrap="square" lIns="0" tIns="0" rIns="0" bIns="0" rtlCol="0" anchor="t">
            <a:spAutoFit/>
          </a:bodyPr>
          <a:lstStyle/>
          <a:p>
            <a:pPr algn="ctr">
              <a:lnSpc>
                <a:spcPts val="8119"/>
              </a:lnSpc>
              <a:spcBef>
                <a:spcPct val="0"/>
              </a:spcBef>
            </a:pPr>
            <a:r>
              <a:rPr lang="en-US" sz="5799" spc="92" dirty="0">
                <a:solidFill>
                  <a:srgbClr val="FFFFFF"/>
                </a:solidFill>
                <a:latin typeface="Telegraf"/>
                <a:ea typeface="Telegraf"/>
                <a:cs typeface="Telegraf"/>
                <a:sym typeface="Telegraf"/>
              </a:rPr>
              <a:t>Why 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Freeform 3"/>
          <p:cNvSpPr/>
          <p:nvPr/>
        </p:nvSpPr>
        <p:spPr>
          <a:xfrm>
            <a:off x="6224828" y="571091"/>
            <a:ext cx="11034472" cy="9144819"/>
          </a:xfrm>
          <a:custGeom>
            <a:avLst/>
            <a:gdLst/>
            <a:ahLst/>
            <a:cxnLst/>
            <a:rect l="l" t="t" r="r" b="b"/>
            <a:pathLst>
              <a:path w="11034472" h="9144819">
                <a:moveTo>
                  <a:pt x="0" y="0"/>
                </a:moveTo>
                <a:lnTo>
                  <a:pt x="11034472" y="0"/>
                </a:lnTo>
                <a:lnTo>
                  <a:pt x="11034472" y="9144818"/>
                </a:lnTo>
                <a:lnTo>
                  <a:pt x="0" y="9144818"/>
                </a:lnTo>
                <a:lnTo>
                  <a:pt x="0" y="0"/>
                </a:lnTo>
                <a:close/>
              </a:path>
            </a:pathLst>
          </a:custGeom>
          <a:blipFill>
            <a:blip r:embed="rId3"/>
            <a:stretch>
              <a:fillRect/>
            </a:stretch>
          </a:blipFill>
        </p:spPr>
      </p:sp>
      <p:sp>
        <p:nvSpPr>
          <p:cNvPr id="4" name="Freeform 4"/>
          <p:cNvSpPr/>
          <p:nvPr/>
        </p:nvSpPr>
        <p:spPr>
          <a:xfrm>
            <a:off x="904820" y="3047810"/>
            <a:ext cx="1335637" cy="1393103"/>
          </a:xfrm>
          <a:custGeom>
            <a:avLst/>
            <a:gdLst/>
            <a:ahLst/>
            <a:cxnLst/>
            <a:rect l="l" t="t" r="r" b="b"/>
            <a:pathLst>
              <a:path w="1335637" h="1393103">
                <a:moveTo>
                  <a:pt x="0" y="0"/>
                </a:moveTo>
                <a:lnTo>
                  <a:pt x="1335637" y="0"/>
                </a:lnTo>
                <a:lnTo>
                  <a:pt x="1335637" y="1393102"/>
                </a:lnTo>
                <a:lnTo>
                  <a:pt x="0" y="1393102"/>
                </a:lnTo>
                <a:lnTo>
                  <a:pt x="0" y="0"/>
                </a:lnTo>
                <a:close/>
              </a:path>
            </a:pathLst>
          </a:custGeom>
          <a:blipFill>
            <a:blip r:embed="rId4"/>
            <a:stretch>
              <a:fillRect/>
            </a:stretch>
          </a:blipFill>
        </p:spPr>
      </p:sp>
      <p:sp>
        <p:nvSpPr>
          <p:cNvPr id="5" name="TextBox 5"/>
          <p:cNvSpPr txBox="1"/>
          <p:nvPr/>
        </p:nvSpPr>
        <p:spPr>
          <a:xfrm>
            <a:off x="1028700" y="3728831"/>
            <a:ext cx="4610100" cy="2087944"/>
          </a:xfrm>
          <a:prstGeom prst="rect">
            <a:avLst/>
          </a:prstGeom>
        </p:spPr>
        <p:txBody>
          <a:bodyPr wrap="square" lIns="0" tIns="0" rIns="0" bIns="0" rtlCol="0" anchor="t">
            <a:spAutoFit/>
          </a:bodyPr>
          <a:lstStyle/>
          <a:p>
            <a:pPr algn="ctr">
              <a:lnSpc>
                <a:spcPts val="17507"/>
              </a:lnSpc>
              <a:spcBef>
                <a:spcPct val="0"/>
              </a:spcBef>
            </a:pPr>
            <a:r>
              <a:rPr lang="en-US" sz="13467" b="1" spc="565" dirty="0">
                <a:solidFill>
                  <a:srgbClr val="FFFFFF"/>
                </a:solidFill>
                <a:latin typeface="Times New Roman Bold"/>
                <a:ea typeface="Times New Roman Bold"/>
                <a:cs typeface="Times New Roman Bold"/>
                <a:sym typeface="Times New Roman Bold"/>
              </a:rPr>
              <a:t>Excel</a:t>
            </a:r>
          </a:p>
        </p:txBody>
      </p:sp>
      <p:sp>
        <p:nvSpPr>
          <p:cNvPr id="6" name="TextBox 5">
            <a:extLst>
              <a:ext uri="{FF2B5EF4-FFF2-40B4-BE49-F238E27FC236}">
                <a16:creationId xmlns:a16="http://schemas.microsoft.com/office/drawing/2014/main" id="{5380D532-6E86-E985-46E4-3480EB304685}"/>
              </a:ext>
            </a:extLst>
          </p:cNvPr>
          <p:cNvSpPr txBox="1"/>
          <p:nvPr/>
        </p:nvSpPr>
        <p:spPr>
          <a:xfrm>
            <a:off x="7696200" y="5059008"/>
            <a:ext cx="1676400" cy="369332"/>
          </a:xfrm>
          <a:prstGeom prst="rect">
            <a:avLst/>
          </a:prstGeom>
          <a:solidFill>
            <a:srgbClr val="434343"/>
          </a:solidFill>
        </p:spPr>
        <p:txBody>
          <a:bodyPr wrap="square" rtlCol="0">
            <a:spAutoFit/>
          </a:bodyPr>
          <a:lstStyle/>
          <a:p>
            <a:r>
              <a:rPr lang="en-US" dirty="0">
                <a:solidFill>
                  <a:schemeClr val="bg1"/>
                </a:solidFill>
              </a:rPr>
              <a:t>Column chart</a:t>
            </a:r>
            <a:endParaRPr lang="en-IN" dirty="0">
              <a:solidFill>
                <a:schemeClr val="bg1"/>
              </a:solidFill>
            </a:endParaRPr>
          </a:p>
        </p:txBody>
      </p:sp>
      <p:sp>
        <p:nvSpPr>
          <p:cNvPr id="7" name="TextBox 6">
            <a:extLst>
              <a:ext uri="{FF2B5EF4-FFF2-40B4-BE49-F238E27FC236}">
                <a16:creationId xmlns:a16="http://schemas.microsoft.com/office/drawing/2014/main" id="{A54FD844-55FC-8320-9EFA-1DD2DD81D61C}"/>
              </a:ext>
            </a:extLst>
          </p:cNvPr>
          <p:cNvSpPr txBox="1"/>
          <p:nvPr/>
        </p:nvSpPr>
        <p:spPr>
          <a:xfrm>
            <a:off x="11742064" y="4958834"/>
            <a:ext cx="1676400" cy="369332"/>
          </a:xfrm>
          <a:prstGeom prst="rect">
            <a:avLst/>
          </a:prstGeom>
          <a:solidFill>
            <a:srgbClr val="434343"/>
          </a:solidFill>
        </p:spPr>
        <p:txBody>
          <a:bodyPr wrap="square" rtlCol="0">
            <a:spAutoFit/>
          </a:bodyPr>
          <a:lstStyle/>
          <a:p>
            <a:r>
              <a:rPr lang="en-US" dirty="0">
                <a:solidFill>
                  <a:schemeClr val="bg1"/>
                </a:solidFill>
              </a:rPr>
              <a:t>histogram</a:t>
            </a:r>
            <a:endParaRPr lang="en-IN" dirty="0">
              <a:solidFill>
                <a:schemeClr val="bg1"/>
              </a:solidFill>
            </a:endParaRPr>
          </a:p>
        </p:txBody>
      </p:sp>
      <p:sp>
        <p:nvSpPr>
          <p:cNvPr id="8" name="TextBox 7">
            <a:extLst>
              <a:ext uri="{FF2B5EF4-FFF2-40B4-BE49-F238E27FC236}">
                <a16:creationId xmlns:a16="http://schemas.microsoft.com/office/drawing/2014/main" id="{C91CE851-A98E-3204-FB9B-F1FC64BB473F}"/>
              </a:ext>
            </a:extLst>
          </p:cNvPr>
          <p:cNvSpPr txBox="1"/>
          <p:nvPr/>
        </p:nvSpPr>
        <p:spPr>
          <a:xfrm>
            <a:off x="7696200" y="7387459"/>
            <a:ext cx="1676400" cy="369332"/>
          </a:xfrm>
          <a:prstGeom prst="rect">
            <a:avLst/>
          </a:prstGeom>
          <a:solidFill>
            <a:srgbClr val="434343"/>
          </a:solidFill>
        </p:spPr>
        <p:txBody>
          <a:bodyPr wrap="square" rtlCol="0">
            <a:spAutoFit/>
          </a:bodyPr>
          <a:lstStyle/>
          <a:p>
            <a:r>
              <a:rPr lang="en-US" dirty="0">
                <a:solidFill>
                  <a:schemeClr val="bg1"/>
                </a:solidFill>
              </a:rPr>
              <a:t>pie chart</a:t>
            </a:r>
            <a:endParaRPr lang="en-IN" dirty="0">
              <a:solidFill>
                <a:schemeClr val="bg1"/>
              </a:solidFill>
            </a:endParaRPr>
          </a:p>
        </p:txBody>
      </p:sp>
      <p:sp>
        <p:nvSpPr>
          <p:cNvPr id="10" name="TextBox 9">
            <a:extLst>
              <a:ext uri="{FF2B5EF4-FFF2-40B4-BE49-F238E27FC236}">
                <a16:creationId xmlns:a16="http://schemas.microsoft.com/office/drawing/2014/main" id="{0C67FB78-700E-E234-5FB6-0D8BBE0234B7}"/>
              </a:ext>
            </a:extLst>
          </p:cNvPr>
          <p:cNvSpPr txBox="1"/>
          <p:nvPr/>
        </p:nvSpPr>
        <p:spPr>
          <a:xfrm>
            <a:off x="11639550" y="7194247"/>
            <a:ext cx="1676400" cy="369332"/>
          </a:xfrm>
          <a:prstGeom prst="rect">
            <a:avLst/>
          </a:prstGeom>
          <a:solidFill>
            <a:srgbClr val="434343"/>
          </a:solidFill>
        </p:spPr>
        <p:txBody>
          <a:bodyPr wrap="square" rtlCol="0">
            <a:spAutoFit/>
          </a:bodyPr>
          <a:lstStyle/>
          <a:p>
            <a:r>
              <a:rPr lang="en-US" dirty="0">
                <a:solidFill>
                  <a:schemeClr val="bg1"/>
                </a:solidFill>
              </a:rPr>
              <a:t>line chart</a:t>
            </a:r>
            <a:endParaRPr lang="en-IN" dirty="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sp>
        <p:nvSpPr>
          <p:cNvPr id="3" name="Freeform 3"/>
          <p:cNvSpPr/>
          <p:nvPr/>
        </p:nvSpPr>
        <p:spPr>
          <a:xfrm>
            <a:off x="11042452" y="23073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779466" y="4643411"/>
            <a:ext cx="16729067" cy="3028655"/>
          </a:xfrm>
          <a:prstGeom prst="rect">
            <a:avLst/>
          </a:prstGeom>
        </p:spPr>
        <p:txBody>
          <a:bodyPr lIns="0" tIns="0" rIns="0" bIns="0" rtlCol="0" anchor="t">
            <a:spAutoFit/>
          </a:bodyPr>
          <a:lstStyle/>
          <a:p>
            <a:pPr algn="ctr">
              <a:lnSpc>
                <a:spcPts val="7808"/>
              </a:lnSpc>
            </a:pPr>
            <a:r>
              <a:rPr lang="en-US" sz="6006" b="1">
                <a:solidFill>
                  <a:srgbClr val="FFFFFF"/>
                </a:solidFill>
                <a:latin typeface="Times New Roman Bold"/>
                <a:ea typeface="Times New Roman Bold"/>
                <a:cs typeface="Times New Roman Bold"/>
                <a:sym typeface="Times New Roman Bold"/>
              </a:rPr>
              <a:t>From Tables to Trends: An SQL Exploration</a:t>
            </a:r>
          </a:p>
          <a:p>
            <a:pPr algn="ctr">
              <a:lnSpc>
                <a:spcPts val="7550"/>
              </a:lnSpc>
            </a:pPr>
            <a:endParaRPr lang="en-US" sz="6006" b="1">
              <a:solidFill>
                <a:srgbClr val="FFFFFF"/>
              </a:solidFill>
              <a:latin typeface="Times New Roman Bold"/>
              <a:ea typeface="Times New Roman Bold"/>
              <a:cs typeface="Times New Roman Bold"/>
              <a:sym typeface="Times New Roman Bold"/>
            </a:endParaRPr>
          </a:p>
          <a:p>
            <a:pPr algn="ctr">
              <a:lnSpc>
                <a:spcPts val="7808"/>
              </a:lnSpc>
            </a:pPr>
            <a:endParaRPr lang="en-US" sz="6006" b="1">
              <a:solidFill>
                <a:srgbClr val="FFFFFF"/>
              </a:solidFill>
              <a:latin typeface="Times New Roman Bold"/>
              <a:ea typeface="Times New Roman Bold"/>
              <a:cs typeface="Times New Roman Bold"/>
              <a:sym typeface="Times New Roman Bold"/>
            </a:endParaRPr>
          </a:p>
        </p:txBody>
      </p:sp>
      <p:sp>
        <p:nvSpPr>
          <p:cNvPr id="5" name="TextBox 5"/>
          <p:cNvSpPr txBox="1"/>
          <p:nvPr/>
        </p:nvSpPr>
        <p:spPr>
          <a:xfrm>
            <a:off x="7245548" y="1657918"/>
            <a:ext cx="3796903" cy="2438813"/>
          </a:xfrm>
          <a:prstGeom prst="rect">
            <a:avLst/>
          </a:prstGeom>
        </p:spPr>
        <p:txBody>
          <a:bodyPr lIns="0" tIns="0" rIns="0" bIns="0" rtlCol="0" anchor="t">
            <a:spAutoFit/>
          </a:bodyPr>
          <a:lstStyle/>
          <a:p>
            <a:pPr algn="ctr">
              <a:lnSpc>
                <a:spcPts val="17507"/>
              </a:lnSpc>
              <a:spcBef>
                <a:spcPct val="0"/>
              </a:spcBef>
            </a:pPr>
            <a:r>
              <a:rPr lang="en-US" sz="13467" b="1" spc="565">
                <a:solidFill>
                  <a:srgbClr val="FFFFFF"/>
                </a:solidFill>
                <a:latin typeface="Times New Roman Bold"/>
                <a:ea typeface="Times New Roman Bold"/>
                <a:cs typeface="Times New Roman Bold"/>
                <a:sym typeface="Times New Roman Bold"/>
              </a:rPr>
              <a:t>SQL</a:t>
            </a:r>
          </a:p>
        </p:txBody>
      </p:sp>
      <p:sp>
        <p:nvSpPr>
          <p:cNvPr id="6" name="TextBox 6"/>
          <p:cNvSpPr txBox="1"/>
          <p:nvPr/>
        </p:nvSpPr>
        <p:spPr>
          <a:xfrm>
            <a:off x="3594799" y="6336412"/>
            <a:ext cx="11098402" cy="1659255"/>
          </a:xfrm>
          <a:prstGeom prst="rect">
            <a:avLst/>
          </a:prstGeom>
        </p:spPr>
        <p:txBody>
          <a:bodyPr lIns="0" tIns="0" rIns="0" bIns="0" rtlCol="0" anchor="t">
            <a:spAutoFit/>
          </a:bodyPr>
          <a:lstStyle/>
          <a:p>
            <a:pPr algn="ctr">
              <a:lnSpc>
                <a:spcPts val="6720"/>
              </a:lnSpc>
            </a:pPr>
            <a:r>
              <a:rPr lang="en-US" sz="4800">
                <a:solidFill>
                  <a:srgbClr val="FFFFFF"/>
                </a:solidFill>
                <a:latin typeface="Canva Sans"/>
                <a:ea typeface="Canva Sans"/>
                <a:cs typeface="Canva Sans"/>
                <a:sym typeface="Canva Sans"/>
              </a:rPr>
              <a:t>The Key to Managing and Analyzing Databases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Freeform 3"/>
          <p:cNvSpPr/>
          <p:nvPr/>
        </p:nvSpPr>
        <p:spPr>
          <a:xfrm>
            <a:off x="1417320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243334" y="1228009"/>
            <a:ext cx="7801333" cy="2271155"/>
          </a:xfrm>
          <a:prstGeom prst="rect">
            <a:avLst/>
          </a:prstGeom>
        </p:spPr>
        <p:txBody>
          <a:bodyPr lIns="0" tIns="0" rIns="0" bIns="0" rtlCol="0" anchor="t">
            <a:spAutoFit/>
          </a:bodyPr>
          <a:lstStyle/>
          <a:p>
            <a:pPr algn="ctr">
              <a:lnSpc>
                <a:spcPts val="10749"/>
              </a:lnSpc>
            </a:pPr>
            <a:r>
              <a:rPr lang="en-US" sz="8268" b="1" spc="347">
                <a:solidFill>
                  <a:srgbClr val="FFFFFF"/>
                </a:solidFill>
                <a:latin typeface="Times New Roman Bold"/>
                <a:ea typeface="Times New Roman Bold"/>
                <a:cs typeface="Times New Roman Bold"/>
                <a:sym typeface="Times New Roman Bold"/>
              </a:rPr>
              <a:t>SQL</a:t>
            </a:r>
          </a:p>
          <a:p>
            <a:pPr algn="ctr">
              <a:lnSpc>
                <a:spcPts val="5939"/>
              </a:lnSpc>
              <a:spcBef>
                <a:spcPct val="0"/>
              </a:spcBef>
            </a:pPr>
            <a:r>
              <a:rPr lang="en-US" sz="4569" b="1" spc="191">
                <a:solidFill>
                  <a:srgbClr val="FFFFFF"/>
                </a:solidFill>
                <a:latin typeface="Times New Roman Bold"/>
                <a:ea typeface="Times New Roman Bold"/>
                <a:cs typeface="Times New Roman Bold"/>
                <a:sym typeface="Times New Roman Bold"/>
              </a:rPr>
              <a:t>(Structured Query Language)</a:t>
            </a:r>
          </a:p>
        </p:txBody>
      </p:sp>
      <p:sp>
        <p:nvSpPr>
          <p:cNvPr id="5" name="TextBox 5"/>
          <p:cNvSpPr txBox="1"/>
          <p:nvPr/>
        </p:nvSpPr>
        <p:spPr>
          <a:xfrm>
            <a:off x="1028700" y="4485077"/>
            <a:ext cx="16230600" cy="3298046"/>
          </a:xfrm>
          <a:prstGeom prst="rect">
            <a:avLst/>
          </a:prstGeom>
        </p:spPr>
        <p:txBody>
          <a:bodyPr lIns="0" tIns="0" rIns="0" bIns="0" rtlCol="0" anchor="t">
            <a:spAutoFit/>
          </a:bodyPr>
          <a:lstStyle/>
          <a:p>
            <a:pPr algn="ctr">
              <a:lnSpc>
                <a:spcPts val="5164"/>
              </a:lnSpc>
              <a:spcBef>
                <a:spcPct val="0"/>
              </a:spcBef>
            </a:pPr>
            <a:r>
              <a:rPr lang="en-US" sz="3972" spc="166">
                <a:solidFill>
                  <a:srgbClr val="FFFFFF"/>
                </a:solidFill>
                <a:latin typeface="Poppins"/>
                <a:ea typeface="Poppins"/>
                <a:cs typeface="Poppins"/>
                <a:sym typeface="Poppins"/>
              </a:rPr>
              <a:t>SQL (Structured Query Language) is a programming language used to manage and manipulate relational databases. It is the standard language for interacting with RDBMS (Relational Database Management Systems) like MySQL, PostgreSQL, SQL Server, Oracle, and SQLite.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5000"/>
            </a:blip>
            <a:stretch>
              <a:fillRect t="-64818" b="-151230"/>
            </a:stretch>
          </a:blipFill>
        </p:spPr>
      </p:sp>
      <p:sp>
        <p:nvSpPr>
          <p:cNvPr id="3" name="Freeform 3"/>
          <p:cNvSpPr/>
          <p:nvPr/>
        </p:nvSpPr>
        <p:spPr>
          <a:xfrm>
            <a:off x="1417320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875943" y="3372116"/>
            <a:ext cx="16536114" cy="5514442"/>
          </a:xfrm>
          <a:prstGeom prst="rect">
            <a:avLst/>
          </a:prstGeom>
        </p:spPr>
        <p:txBody>
          <a:bodyPr lIns="0" tIns="0" rIns="0" bIns="0" rtlCol="0" anchor="t">
            <a:spAutoFit/>
          </a:bodyPr>
          <a:lstStyle/>
          <a:p>
            <a:pPr marL="797324" lvl="1" indent="-398662" algn="l">
              <a:lnSpc>
                <a:spcPts val="4800"/>
              </a:lnSpc>
              <a:buFont typeface="Arial"/>
              <a:buChar char="•"/>
            </a:pPr>
            <a:r>
              <a:rPr lang="en-US" sz="3693" spc="155">
                <a:solidFill>
                  <a:srgbClr val="FFFFFF"/>
                </a:solidFill>
                <a:latin typeface="Poppins"/>
                <a:ea typeface="Poppins"/>
                <a:cs typeface="Poppins"/>
                <a:sym typeface="Poppins"/>
              </a:rPr>
              <a:t>Create and modify database structures (tables, indexes, etc.)</a:t>
            </a:r>
          </a:p>
          <a:p>
            <a:pPr algn="l">
              <a:lnSpc>
                <a:spcPts val="4800"/>
              </a:lnSpc>
            </a:pPr>
            <a:endParaRPr lang="en-US" sz="3693" spc="155">
              <a:solidFill>
                <a:srgbClr val="FFFFFF"/>
              </a:solidFill>
              <a:latin typeface="Poppins"/>
              <a:ea typeface="Poppins"/>
              <a:cs typeface="Poppins"/>
              <a:sym typeface="Poppins"/>
            </a:endParaRPr>
          </a:p>
          <a:p>
            <a:pPr marL="797324" lvl="1" indent="-398662" algn="l">
              <a:lnSpc>
                <a:spcPts val="4800"/>
              </a:lnSpc>
              <a:buFont typeface="Arial"/>
              <a:buChar char="•"/>
            </a:pPr>
            <a:r>
              <a:rPr lang="en-US" sz="3693" spc="155">
                <a:solidFill>
                  <a:srgbClr val="FFFFFF"/>
                </a:solidFill>
                <a:latin typeface="Poppins"/>
                <a:ea typeface="Poppins"/>
                <a:cs typeface="Poppins"/>
                <a:sym typeface="Poppins"/>
              </a:rPr>
              <a:t>Insert, update, delete, and retrieve data</a:t>
            </a:r>
          </a:p>
          <a:p>
            <a:pPr algn="l">
              <a:lnSpc>
                <a:spcPts val="4800"/>
              </a:lnSpc>
            </a:pPr>
            <a:endParaRPr lang="en-US" sz="3693" spc="155">
              <a:solidFill>
                <a:srgbClr val="FFFFFF"/>
              </a:solidFill>
              <a:latin typeface="Poppins"/>
              <a:ea typeface="Poppins"/>
              <a:cs typeface="Poppins"/>
              <a:sym typeface="Poppins"/>
            </a:endParaRPr>
          </a:p>
          <a:p>
            <a:pPr marL="797324" lvl="1" indent="-398662" algn="l">
              <a:lnSpc>
                <a:spcPts val="4800"/>
              </a:lnSpc>
              <a:buFont typeface="Arial"/>
              <a:buChar char="•"/>
            </a:pPr>
            <a:r>
              <a:rPr lang="en-US" sz="3693" spc="155">
                <a:solidFill>
                  <a:srgbClr val="FFFFFF"/>
                </a:solidFill>
                <a:latin typeface="Poppins"/>
                <a:ea typeface="Poppins"/>
                <a:cs typeface="Poppins"/>
                <a:sym typeface="Poppins"/>
              </a:rPr>
              <a:t>Filter, sort, and group data</a:t>
            </a:r>
          </a:p>
          <a:p>
            <a:pPr algn="l">
              <a:lnSpc>
                <a:spcPts val="4800"/>
              </a:lnSpc>
            </a:pPr>
            <a:endParaRPr lang="en-US" sz="3693" spc="155">
              <a:solidFill>
                <a:srgbClr val="FFFFFF"/>
              </a:solidFill>
              <a:latin typeface="Poppins"/>
              <a:ea typeface="Poppins"/>
              <a:cs typeface="Poppins"/>
              <a:sym typeface="Poppins"/>
            </a:endParaRPr>
          </a:p>
          <a:p>
            <a:pPr marL="797324" lvl="1" indent="-398662" algn="l">
              <a:lnSpc>
                <a:spcPts val="4800"/>
              </a:lnSpc>
              <a:buFont typeface="Arial"/>
              <a:buChar char="•"/>
            </a:pPr>
            <a:r>
              <a:rPr lang="en-US" sz="3693" spc="155">
                <a:solidFill>
                  <a:srgbClr val="FFFFFF"/>
                </a:solidFill>
                <a:latin typeface="Poppins"/>
                <a:ea typeface="Poppins"/>
                <a:cs typeface="Poppins"/>
                <a:sym typeface="Poppins"/>
              </a:rPr>
              <a:t>Use joins to combine data from multiple tables</a:t>
            </a:r>
          </a:p>
          <a:p>
            <a:pPr algn="l">
              <a:lnSpc>
                <a:spcPts val="4800"/>
              </a:lnSpc>
            </a:pPr>
            <a:endParaRPr lang="en-US" sz="3693" spc="155">
              <a:solidFill>
                <a:srgbClr val="FFFFFF"/>
              </a:solidFill>
              <a:latin typeface="Poppins"/>
              <a:ea typeface="Poppins"/>
              <a:cs typeface="Poppins"/>
              <a:sym typeface="Poppins"/>
            </a:endParaRPr>
          </a:p>
          <a:p>
            <a:pPr marL="797324" lvl="1" indent="-398662" algn="l">
              <a:lnSpc>
                <a:spcPts val="4800"/>
              </a:lnSpc>
              <a:buFont typeface="Arial"/>
              <a:buChar char="•"/>
            </a:pPr>
            <a:r>
              <a:rPr lang="en-US" sz="3693" spc="155">
                <a:solidFill>
                  <a:srgbClr val="FFFFFF"/>
                </a:solidFill>
                <a:latin typeface="Poppins"/>
                <a:ea typeface="Poppins"/>
                <a:cs typeface="Poppins"/>
                <a:sym typeface="Poppins"/>
              </a:rPr>
              <a:t>Perform calculations and aggregations (sum, count, avg, etc.)</a:t>
            </a:r>
          </a:p>
        </p:txBody>
      </p:sp>
      <p:sp>
        <p:nvSpPr>
          <p:cNvPr id="5" name="TextBox 5"/>
          <p:cNvSpPr txBox="1"/>
          <p:nvPr/>
        </p:nvSpPr>
        <p:spPr>
          <a:xfrm>
            <a:off x="3341548" y="1499452"/>
            <a:ext cx="12050852" cy="1049839"/>
          </a:xfrm>
          <a:prstGeom prst="rect">
            <a:avLst/>
          </a:prstGeom>
        </p:spPr>
        <p:txBody>
          <a:bodyPr wrap="square" lIns="0" tIns="0" rIns="0" bIns="0" rtlCol="0" anchor="t">
            <a:spAutoFit/>
          </a:bodyPr>
          <a:lstStyle/>
          <a:p>
            <a:pPr algn="ctr">
              <a:lnSpc>
                <a:spcPts val="8799"/>
              </a:lnSpc>
              <a:spcBef>
                <a:spcPct val="0"/>
              </a:spcBef>
            </a:pPr>
            <a:r>
              <a:rPr lang="en-US" sz="6768" b="1" spc="284" dirty="0">
                <a:solidFill>
                  <a:srgbClr val="FFFFFF"/>
                </a:solidFill>
                <a:latin typeface="Times New Roman Bold"/>
                <a:ea typeface="Times New Roman Bold"/>
                <a:cs typeface="Times New Roman Bold"/>
                <a:sym typeface="Times New Roman Bold"/>
              </a:rPr>
              <a:t>What Can You Do with SQL?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54A5A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sp>
        <p:nvSpPr>
          <p:cNvPr id="3" name="Freeform 3"/>
          <p:cNvSpPr/>
          <p:nvPr/>
        </p:nvSpPr>
        <p:spPr>
          <a:xfrm>
            <a:off x="2727351" y="233475"/>
            <a:ext cx="12833298" cy="9820050"/>
          </a:xfrm>
          <a:custGeom>
            <a:avLst/>
            <a:gdLst/>
            <a:ahLst/>
            <a:cxnLst/>
            <a:rect l="l" t="t" r="r" b="b"/>
            <a:pathLst>
              <a:path w="12833298" h="9820050">
                <a:moveTo>
                  <a:pt x="0" y="0"/>
                </a:moveTo>
                <a:lnTo>
                  <a:pt x="12833298" y="0"/>
                </a:lnTo>
                <a:lnTo>
                  <a:pt x="12833298" y="9820050"/>
                </a:lnTo>
                <a:lnTo>
                  <a:pt x="0" y="9820050"/>
                </a:lnTo>
                <a:lnTo>
                  <a:pt x="0" y="0"/>
                </a:lnTo>
                <a:close/>
              </a:path>
            </a:pathLst>
          </a:custGeom>
          <a:blipFill>
            <a:blip r:embed="rId3"/>
            <a:stretch>
              <a:fillRect r="-20741"/>
            </a:stretch>
          </a:blipFill>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6000"/>
            </a:blip>
            <a:stretch>
              <a:fillRect t="-64818" b="-151230"/>
            </a:stretch>
          </a:blipFill>
        </p:spPr>
      </p:sp>
      <p:sp>
        <p:nvSpPr>
          <p:cNvPr id="3" name="Freeform 3"/>
          <p:cNvSpPr/>
          <p:nvPr/>
        </p:nvSpPr>
        <p:spPr>
          <a:xfrm>
            <a:off x="1510699" y="1616214"/>
            <a:ext cx="6269761" cy="4004141"/>
          </a:xfrm>
          <a:custGeom>
            <a:avLst/>
            <a:gdLst/>
            <a:ahLst/>
            <a:cxnLst/>
            <a:rect l="l" t="t" r="r" b="b"/>
            <a:pathLst>
              <a:path w="6269761" h="4004141">
                <a:moveTo>
                  <a:pt x="0" y="0"/>
                </a:moveTo>
                <a:lnTo>
                  <a:pt x="6269761" y="0"/>
                </a:lnTo>
                <a:lnTo>
                  <a:pt x="6269761" y="4004141"/>
                </a:lnTo>
                <a:lnTo>
                  <a:pt x="0" y="4004141"/>
                </a:lnTo>
                <a:lnTo>
                  <a:pt x="0" y="0"/>
                </a:lnTo>
                <a:close/>
              </a:path>
            </a:pathLst>
          </a:custGeom>
          <a:blipFill>
            <a:blip r:embed="rId3"/>
            <a:stretch>
              <a:fillRect t="-31763"/>
            </a:stretch>
          </a:blipFill>
        </p:spPr>
      </p:sp>
      <p:sp>
        <p:nvSpPr>
          <p:cNvPr id="4" name="Freeform 4"/>
          <p:cNvSpPr/>
          <p:nvPr/>
        </p:nvSpPr>
        <p:spPr>
          <a:xfrm>
            <a:off x="8103131" y="1616214"/>
            <a:ext cx="8629998" cy="3422118"/>
          </a:xfrm>
          <a:custGeom>
            <a:avLst/>
            <a:gdLst/>
            <a:ahLst/>
            <a:cxnLst/>
            <a:rect l="l" t="t" r="r" b="b"/>
            <a:pathLst>
              <a:path w="8629998" h="3422118">
                <a:moveTo>
                  <a:pt x="0" y="0"/>
                </a:moveTo>
                <a:lnTo>
                  <a:pt x="8629998" y="0"/>
                </a:lnTo>
                <a:lnTo>
                  <a:pt x="8629998" y="3422118"/>
                </a:lnTo>
                <a:lnTo>
                  <a:pt x="0" y="3422118"/>
                </a:lnTo>
                <a:lnTo>
                  <a:pt x="0" y="0"/>
                </a:lnTo>
                <a:close/>
              </a:path>
            </a:pathLst>
          </a:custGeom>
          <a:blipFill>
            <a:blip r:embed="rId4"/>
            <a:stretch>
              <a:fillRect r="-6096"/>
            </a:stretch>
          </a:blipFill>
        </p:spPr>
      </p:sp>
      <p:sp>
        <p:nvSpPr>
          <p:cNvPr id="5" name="Freeform 5"/>
          <p:cNvSpPr/>
          <p:nvPr/>
        </p:nvSpPr>
        <p:spPr>
          <a:xfrm>
            <a:off x="9715455" y="5419332"/>
            <a:ext cx="7017674" cy="4621045"/>
          </a:xfrm>
          <a:custGeom>
            <a:avLst/>
            <a:gdLst/>
            <a:ahLst/>
            <a:cxnLst/>
            <a:rect l="l" t="t" r="r" b="b"/>
            <a:pathLst>
              <a:path w="7017674" h="4621045">
                <a:moveTo>
                  <a:pt x="0" y="0"/>
                </a:moveTo>
                <a:lnTo>
                  <a:pt x="7017674" y="0"/>
                </a:lnTo>
                <a:lnTo>
                  <a:pt x="7017674" y="4621046"/>
                </a:lnTo>
                <a:lnTo>
                  <a:pt x="0" y="4621046"/>
                </a:lnTo>
                <a:lnTo>
                  <a:pt x="0" y="0"/>
                </a:lnTo>
                <a:close/>
              </a:path>
            </a:pathLst>
          </a:custGeom>
          <a:blipFill>
            <a:blip r:embed="rId5"/>
            <a:stretch>
              <a:fillRect/>
            </a:stretch>
          </a:blipFill>
        </p:spPr>
      </p:sp>
      <p:sp>
        <p:nvSpPr>
          <p:cNvPr id="6" name="Freeform 6"/>
          <p:cNvSpPr/>
          <p:nvPr/>
        </p:nvSpPr>
        <p:spPr>
          <a:xfrm>
            <a:off x="8593128" y="514470"/>
            <a:ext cx="821464" cy="821464"/>
          </a:xfrm>
          <a:custGeom>
            <a:avLst/>
            <a:gdLst/>
            <a:ahLst/>
            <a:cxnLst/>
            <a:rect l="l" t="t" r="r" b="b"/>
            <a:pathLst>
              <a:path w="821464" h="821464">
                <a:moveTo>
                  <a:pt x="0" y="0"/>
                </a:moveTo>
                <a:lnTo>
                  <a:pt x="821464" y="0"/>
                </a:lnTo>
                <a:lnTo>
                  <a:pt x="821464" y="821464"/>
                </a:lnTo>
                <a:lnTo>
                  <a:pt x="0" y="8214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5890409" y="323970"/>
            <a:ext cx="2702719" cy="1218959"/>
          </a:xfrm>
          <a:prstGeom prst="rect">
            <a:avLst/>
          </a:prstGeom>
        </p:spPr>
        <p:txBody>
          <a:bodyPr lIns="0" tIns="0" rIns="0" bIns="0" rtlCol="0" anchor="t">
            <a:spAutoFit/>
          </a:bodyPr>
          <a:lstStyle/>
          <a:p>
            <a:pPr algn="ctr">
              <a:lnSpc>
                <a:spcPts val="8799"/>
              </a:lnSpc>
              <a:spcBef>
                <a:spcPct val="0"/>
              </a:spcBef>
            </a:pPr>
            <a:r>
              <a:rPr lang="en-US" sz="6768" b="1" spc="284">
                <a:solidFill>
                  <a:srgbClr val="FFFFFF"/>
                </a:solidFill>
                <a:latin typeface="Times New Roman Bold"/>
                <a:ea typeface="Times New Roman Bold"/>
                <a:cs typeface="Times New Roman Bold"/>
                <a:sym typeface="Times New Roman Bold"/>
              </a:rPr>
              <a:t>Linked</a:t>
            </a:r>
          </a:p>
        </p:txBody>
      </p:sp>
      <p:sp>
        <p:nvSpPr>
          <p:cNvPr id="8" name="TextBox 8"/>
          <p:cNvSpPr txBox="1"/>
          <p:nvPr/>
        </p:nvSpPr>
        <p:spPr>
          <a:xfrm>
            <a:off x="9715454" y="323970"/>
            <a:ext cx="2247945" cy="1049839"/>
          </a:xfrm>
          <a:prstGeom prst="rect">
            <a:avLst/>
          </a:prstGeom>
        </p:spPr>
        <p:txBody>
          <a:bodyPr wrap="square" lIns="0" tIns="0" rIns="0" bIns="0" rtlCol="0" anchor="t">
            <a:spAutoFit/>
          </a:bodyPr>
          <a:lstStyle/>
          <a:p>
            <a:pPr algn="ctr">
              <a:lnSpc>
                <a:spcPts val="8799"/>
              </a:lnSpc>
              <a:spcBef>
                <a:spcPct val="0"/>
              </a:spcBef>
            </a:pPr>
            <a:r>
              <a:rPr lang="en-US" sz="6768" b="1" spc="284" dirty="0">
                <a:solidFill>
                  <a:srgbClr val="FFFFFF"/>
                </a:solidFill>
                <a:latin typeface="Times New Roman Bold"/>
                <a:ea typeface="Times New Roman Bold"/>
                <a:cs typeface="Times New Roman Bold"/>
                <a:sym typeface="Times New Roman Bold"/>
              </a:rPr>
              <a:t>Posts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8999"/>
            </a:blip>
            <a:stretch>
              <a:fillRect t="-64818" b="-151230"/>
            </a:stretch>
          </a:blipFill>
        </p:spPr>
      </p:sp>
      <p:sp>
        <p:nvSpPr>
          <p:cNvPr id="3" name="TextBox 3"/>
          <p:cNvSpPr txBox="1"/>
          <p:nvPr/>
        </p:nvSpPr>
        <p:spPr>
          <a:xfrm>
            <a:off x="6993195" y="838200"/>
            <a:ext cx="4817805" cy="1049839"/>
          </a:xfrm>
          <a:prstGeom prst="rect">
            <a:avLst/>
          </a:prstGeom>
        </p:spPr>
        <p:txBody>
          <a:bodyPr wrap="square" lIns="0" tIns="0" rIns="0" bIns="0" rtlCol="0" anchor="t">
            <a:spAutoFit/>
          </a:bodyPr>
          <a:lstStyle/>
          <a:p>
            <a:pPr algn="ctr">
              <a:lnSpc>
                <a:spcPts val="8799"/>
              </a:lnSpc>
              <a:spcBef>
                <a:spcPct val="0"/>
              </a:spcBef>
            </a:pPr>
            <a:r>
              <a:rPr lang="en-US" sz="6768" b="1" spc="284" dirty="0">
                <a:solidFill>
                  <a:srgbClr val="FFFFFF"/>
                </a:solidFill>
                <a:latin typeface="Times New Roman Bold"/>
                <a:ea typeface="Times New Roman Bold"/>
                <a:cs typeface="Times New Roman Bold"/>
                <a:sym typeface="Times New Roman Bold"/>
              </a:rPr>
              <a:t>Conclusion</a:t>
            </a:r>
          </a:p>
        </p:txBody>
      </p:sp>
      <p:sp>
        <p:nvSpPr>
          <p:cNvPr id="4" name="TextBox 4"/>
          <p:cNvSpPr txBox="1"/>
          <p:nvPr/>
        </p:nvSpPr>
        <p:spPr>
          <a:xfrm>
            <a:off x="1676980" y="1803262"/>
            <a:ext cx="14934039" cy="7758188"/>
          </a:xfrm>
          <a:prstGeom prst="rect">
            <a:avLst/>
          </a:prstGeom>
        </p:spPr>
        <p:txBody>
          <a:bodyPr lIns="0" tIns="0" rIns="0" bIns="0" rtlCol="0" anchor="t">
            <a:spAutoFit/>
          </a:bodyPr>
          <a:lstStyle/>
          <a:p>
            <a:pPr algn="l">
              <a:lnSpc>
                <a:spcPts val="4379"/>
              </a:lnSpc>
              <a:spcBef>
                <a:spcPct val="0"/>
              </a:spcBef>
            </a:pPr>
            <a:endParaRPr/>
          </a:p>
          <a:p>
            <a:pPr algn="l">
              <a:lnSpc>
                <a:spcPts val="4379"/>
              </a:lnSpc>
              <a:spcBef>
                <a:spcPct val="0"/>
              </a:spcBef>
            </a:pPr>
            <a:r>
              <a:rPr lang="en-US" sz="3369" b="1" spc="141">
                <a:solidFill>
                  <a:srgbClr val="FFFFFF"/>
                </a:solidFill>
                <a:latin typeface="Poppins Bold"/>
                <a:ea typeface="Poppins Bold"/>
                <a:cs typeface="Poppins Bold"/>
                <a:sym typeface="Poppins Bold"/>
              </a:rPr>
              <a:t>Clean messy data with Python (Pandas &amp; NumPy)</a:t>
            </a:r>
          </a:p>
          <a:p>
            <a:pPr marL="727374" lvl="1" indent="-363687" algn="l">
              <a:lnSpc>
                <a:spcPts val="4379"/>
              </a:lnSpc>
              <a:buFont typeface="Arial"/>
              <a:buChar char="•"/>
            </a:pPr>
            <a:r>
              <a:rPr lang="en-US" sz="3369" spc="141">
                <a:solidFill>
                  <a:srgbClr val="FFFFFF"/>
                </a:solidFill>
                <a:latin typeface="Poppins"/>
                <a:ea typeface="Poppins"/>
                <a:cs typeface="Poppins"/>
                <a:sym typeface="Poppins"/>
              </a:rPr>
              <a:t>Detect and fix errors, handle missing values, reshape datasets, and organize chaos into structured, analysis-ready formats using intuitive Python code.</a:t>
            </a:r>
          </a:p>
          <a:p>
            <a:pPr algn="l">
              <a:lnSpc>
                <a:spcPts val="4379"/>
              </a:lnSpc>
              <a:spcBef>
                <a:spcPct val="0"/>
              </a:spcBef>
            </a:pPr>
            <a:endParaRPr lang="en-US" sz="3369" spc="141">
              <a:solidFill>
                <a:srgbClr val="FFFFFF"/>
              </a:solidFill>
              <a:latin typeface="Poppins"/>
              <a:ea typeface="Poppins"/>
              <a:cs typeface="Poppins"/>
              <a:sym typeface="Poppins"/>
            </a:endParaRPr>
          </a:p>
          <a:p>
            <a:pPr algn="l">
              <a:lnSpc>
                <a:spcPts val="4379"/>
              </a:lnSpc>
              <a:spcBef>
                <a:spcPct val="0"/>
              </a:spcBef>
            </a:pPr>
            <a:r>
              <a:rPr lang="en-US" sz="3369" b="1" spc="141">
                <a:solidFill>
                  <a:srgbClr val="FFFFFF"/>
                </a:solidFill>
                <a:latin typeface="Poppins Bold"/>
                <a:ea typeface="Poppins Bold"/>
                <a:cs typeface="Poppins Bold"/>
                <a:sym typeface="Poppins Bold"/>
              </a:rPr>
              <a:t>Analyze &amp; compute with NumPy</a:t>
            </a:r>
          </a:p>
          <a:p>
            <a:pPr marL="727374" lvl="1" indent="-363687" algn="l">
              <a:lnSpc>
                <a:spcPts val="4379"/>
              </a:lnSpc>
              <a:buFont typeface="Arial"/>
              <a:buChar char="•"/>
            </a:pPr>
            <a:r>
              <a:rPr lang="en-US" sz="3369" spc="141">
                <a:solidFill>
                  <a:srgbClr val="FFFFFF"/>
                </a:solidFill>
                <a:latin typeface="Poppins"/>
                <a:ea typeface="Poppins"/>
                <a:cs typeface="Poppins"/>
                <a:sym typeface="Poppins"/>
              </a:rPr>
              <a:t>Perform fast mathematical calculations, work with large datasets in arrays, and gain deep statistical insights that Excel can’t handle efficiently.</a:t>
            </a:r>
          </a:p>
          <a:p>
            <a:pPr algn="l">
              <a:lnSpc>
                <a:spcPts val="4379"/>
              </a:lnSpc>
              <a:spcBef>
                <a:spcPct val="0"/>
              </a:spcBef>
            </a:pPr>
            <a:endParaRPr lang="en-US" sz="3369" spc="141">
              <a:solidFill>
                <a:srgbClr val="FFFFFF"/>
              </a:solidFill>
              <a:latin typeface="Poppins"/>
              <a:ea typeface="Poppins"/>
              <a:cs typeface="Poppins"/>
              <a:sym typeface="Poppins"/>
            </a:endParaRPr>
          </a:p>
          <a:p>
            <a:pPr algn="l">
              <a:lnSpc>
                <a:spcPts val="4379"/>
              </a:lnSpc>
              <a:spcBef>
                <a:spcPct val="0"/>
              </a:spcBef>
            </a:pPr>
            <a:r>
              <a:rPr lang="en-US" sz="3369" b="1" spc="141">
                <a:solidFill>
                  <a:srgbClr val="FFFFFF"/>
                </a:solidFill>
                <a:latin typeface="Poppins Bold"/>
                <a:ea typeface="Poppins Bold"/>
                <a:cs typeface="Poppins Bold"/>
                <a:sym typeface="Poppins Bold"/>
              </a:rPr>
              <a:t>Visualize insights using Matplotlib &amp; Seaborn</a:t>
            </a:r>
          </a:p>
          <a:p>
            <a:pPr marL="727374" lvl="1" indent="-363687" algn="l">
              <a:lnSpc>
                <a:spcPts val="4379"/>
              </a:lnSpc>
              <a:spcBef>
                <a:spcPct val="0"/>
              </a:spcBef>
              <a:buFont typeface="Arial"/>
              <a:buChar char="•"/>
            </a:pPr>
            <a:r>
              <a:rPr lang="en-US" sz="3369" spc="141">
                <a:solidFill>
                  <a:srgbClr val="FFFFFF"/>
                </a:solidFill>
                <a:latin typeface="Poppins"/>
                <a:ea typeface="Poppins"/>
                <a:cs typeface="Poppins"/>
                <a:sym typeface="Poppins"/>
              </a:rPr>
              <a:t>Create clear, professional charts (bar graphs, line plots, pie charts) with Matplotlib.</a:t>
            </a:r>
          </a:p>
        </p:txBody>
      </p:sp>
      <p:sp>
        <p:nvSpPr>
          <p:cNvPr id="5" name="Freeform 5"/>
          <p:cNvSpPr/>
          <p:nvPr/>
        </p:nvSpPr>
        <p:spPr>
          <a:xfrm>
            <a:off x="16611020" y="8584482"/>
            <a:ext cx="1676980" cy="1702518"/>
          </a:xfrm>
          <a:custGeom>
            <a:avLst/>
            <a:gdLst/>
            <a:ahLst/>
            <a:cxnLst/>
            <a:rect l="l" t="t" r="r" b="b"/>
            <a:pathLst>
              <a:path w="1676980" h="1702518">
                <a:moveTo>
                  <a:pt x="0" y="0"/>
                </a:moveTo>
                <a:lnTo>
                  <a:pt x="1676980" y="0"/>
                </a:lnTo>
                <a:lnTo>
                  <a:pt x="1676980" y="1702518"/>
                </a:lnTo>
                <a:lnTo>
                  <a:pt x="0" y="1702518"/>
                </a:lnTo>
                <a:lnTo>
                  <a:pt x="0" y="0"/>
                </a:lnTo>
                <a:close/>
              </a:path>
            </a:pathLst>
          </a:custGeom>
          <a:blipFill>
            <a:blip r:embed="rId3"/>
            <a:stretch>
              <a:fillRect/>
            </a:stretch>
          </a:blipFill>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0999"/>
            </a:blip>
            <a:stretch>
              <a:fillRect t="-64818" b="-151230"/>
            </a:stretch>
          </a:blipFill>
        </p:spPr>
      </p:sp>
      <p:sp>
        <p:nvSpPr>
          <p:cNvPr id="3" name="TextBox 3"/>
          <p:cNvSpPr txBox="1"/>
          <p:nvPr/>
        </p:nvSpPr>
        <p:spPr>
          <a:xfrm>
            <a:off x="606782" y="914400"/>
            <a:ext cx="17681218" cy="8050766"/>
          </a:xfrm>
          <a:prstGeom prst="rect">
            <a:avLst/>
          </a:prstGeom>
        </p:spPr>
        <p:txBody>
          <a:bodyPr lIns="0" tIns="0" rIns="0" bIns="0" rtlCol="0" anchor="t">
            <a:spAutoFit/>
          </a:bodyPr>
          <a:lstStyle/>
          <a:p>
            <a:pPr algn="l">
              <a:lnSpc>
                <a:spcPts val="4285"/>
              </a:lnSpc>
            </a:pPr>
            <a:r>
              <a:rPr lang="en-US" sz="2800" b="1" spc="117">
                <a:solidFill>
                  <a:srgbClr val="FFFFFF"/>
                </a:solidFill>
                <a:latin typeface="Poppins Bold"/>
                <a:ea typeface="Poppins Bold"/>
                <a:cs typeface="Poppins Bold"/>
                <a:sym typeface="Poppins Bold"/>
              </a:rPr>
              <a:t>Write smart queries with SQL</a:t>
            </a:r>
          </a:p>
          <a:p>
            <a:pPr marL="604711" lvl="1" indent="-302355" algn="l">
              <a:lnSpc>
                <a:spcPts val="4285"/>
              </a:lnSpc>
              <a:buFont typeface="Arial"/>
              <a:buChar char="•"/>
            </a:pPr>
            <a:r>
              <a:rPr lang="en-US" sz="2800" spc="117">
                <a:solidFill>
                  <a:srgbClr val="FFFFFF"/>
                </a:solidFill>
                <a:latin typeface="Poppins"/>
                <a:ea typeface="Poppins"/>
                <a:cs typeface="Poppins"/>
                <a:sym typeface="Poppins"/>
              </a:rPr>
              <a:t>Communicate directly with databases to extract, filter, and combine specific data  whether you're pulling customer records or summarizing sales trends using SELECT, WHERE, GROUP BY, and JOIN.</a:t>
            </a:r>
          </a:p>
          <a:p>
            <a:pPr algn="l">
              <a:lnSpc>
                <a:spcPts val="4285"/>
              </a:lnSpc>
            </a:pPr>
            <a:endParaRPr lang="en-US" sz="2800" spc="117">
              <a:solidFill>
                <a:srgbClr val="FFFFFF"/>
              </a:solidFill>
              <a:latin typeface="Poppins"/>
              <a:ea typeface="Poppins"/>
              <a:cs typeface="Poppins"/>
              <a:sym typeface="Poppins"/>
            </a:endParaRPr>
          </a:p>
          <a:p>
            <a:pPr algn="l">
              <a:lnSpc>
                <a:spcPts val="4285"/>
              </a:lnSpc>
            </a:pPr>
            <a:r>
              <a:rPr lang="en-US" sz="2800" b="1" spc="117">
                <a:solidFill>
                  <a:srgbClr val="FFFFFF"/>
                </a:solidFill>
                <a:latin typeface="Poppins Bold"/>
                <a:ea typeface="Poppins Bold"/>
                <a:cs typeface="Poppins Bold"/>
                <a:sym typeface="Poppins Bold"/>
              </a:rPr>
              <a:t>Build interactive dashboards in Power BI</a:t>
            </a:r>
          </a:p>
          <a:p>
            <a:pPr marL="604711" lvl="1" indent="-302355" algn="l">
              <a:lnSpc>
                <a:spcPts val="4285"/>
              </a:lnSpc>
              <a:buFont typeface="Arial"/>
              <a:buChar char="•"/>
            </a:pPr>
            <a:r>
              <a:rPr lang="en-US" sz="2800" spc="117">
                <a:solidFill>
                  <a:srgbClr val="FFFFFF"/>
                </a:solidFill>
                <a:latin typeface="Poppins"/>
                <a:ea typeface="Poppins"/>
                <a:cs typeface="Poppins"/>
                <a:sym typeface="Poppins"/>
              </a:rPr>
              <a:t>Design stunning, real time visual dashboards that decision-makers can actually use. Drag, drop, and filter data to answer live business questions with ease.</a:t>
            </a:r>
          </a:p>
          <a:p>
            <a:pPr algn="l">
              <a:lnSpc>
                <a:spcPts val="4285"/>
              </a:lnSpc>
            </a:pPr>
            <a:endParaRPr lang="en-US" sz="2800" spc="117">
              <a:solidFill>
                <a:srgbClr val="FFFFFF"/>
              </a:solidFill>
              <a:latin typeface="Poppins"/>
              <a:ea typeface="Poppins"/>
              <a:cs typeface="Poppins"/>
              <a:sym typeface="Poppins"/>
            </a:endParaRPr>
          </a:p>
          <a:p>
            <a:pPr algn="l">
              <a:lnSpc>
                <a:spcPts val="4285"/>
              </a:lnSpc>
            </a:pPr>
            <a:r>
              <a:rPr lang="en-US" sz="2800" b="1" spc="117">
                <a:solidFill>
                  <a:srgbClr val="FFFFFF"/>
                </a:solidFill>
                <a:latin typeface="Poppins Bold"/>
                <a:ea typeface="Poppins Bold"/>
                <a:cs typeface="Poppins Bold"/>
                <a:sym typeface="Poppins Bold"/>
              </a:rPr>
              <a:t>Combine it all with Excel for quick wins</a:t>
            </a:r>
          </a:p>
          <a:p>
            <a:pPr marL="604711" lvl="1" indent="-302355" algn="l">
              <a:lnSpc>
                <a:spcPts val="4285"/>
              </a:lnSpc>
              <a:buFont typeface="Arial"/>
              <a:buChar char="•"/>
            </a:pPr>
            <a:r>
              <a:rPr lang="en-US" sz="2800" spc="117">
                <a:solidFill>
                  <a:srgbClr val="FFFFFF"/>
                </a:solidFill>
                <a:latin typeface="Poppins"/>
                <a:ea typeface="Poppins"/>
                <a:cs typeface="Poppins"/>
                <a:sym typeface="Poppins"/>
              </a:rPr>
              <a:t>Use Excel to summarize and present your findings, create pivot tables, and quickly validate your code based insights bridging the gap between analysis and accessibility.</a:t>
            </a:r>
          </a:p>
          <a:p>
            <a:pPr algn="l">
              <a:lnSpc>
                <a:spcPts val="4285"/>
              </a:lnSpc>
            </a:pPr>
            <a:endParaRPr lang="en-US" sz="2800" spc="117">
              <a:solidFill>
                <a:srgbClr val="FFFFFF"/>
              </a:solidFill>
              <a:latin typeface="Poppins"/>
              <a:ea typeface="Poppins"/>
              <a:cs typeface="Poppins"/>
              <a:sym typeface="Poppins"/>
            </a:endParaRPr>
          </a:p>
          <a:p>
            <a:pPr algn="l">
              <a:lnSpc>
                <a:spcPts val="3903"/>
              </a:lnSpc>
            </a:pPr>
            <a:r>
              <a:rPr lang="en-US" sz="2551" spc="107">
                <a:solidFill>
                  <a:srgbClr val="FFFFFF"/>
                </a:solidFill>
                <a:latin typeface="Poppins"/>
                <a:ea typeface="Poppins"/>
                <a:cs typeface="Poppins"/>
                <a:sym typeface="Poppins"/>
              </a:rPr>
              <a:t>You’re no longer just a data user you’re a data translator, transformer, and storyteller.</a:t>
            </a:r>
          </a:p>
          <a:p>
            <a:pPr algn="l">
              <a:lnSpc>
                <a:spcPts val="3903"/>
              </a:lnSpc>
            </a:pPr>
            <a:r>
              <a:rPr lang="en-US" sz="2551" spc="107">
                <a:solidFill>
                  <a:srgbClr val="FFFFFF"/>
                </a:solidFill>
                <a:latin typeface="Poppins"/>
                <a:ea typeface="Poppins"/>
                <a:cs typeface="Poppins"/>
                <a:sym typeface="Poppins"/>
              </a:rPr>
              <a:t>Whether it's a CSV file or a database, you now have the skills to turn it into a story worth sharing.</a:t>
            </a:r>
          </a:p>
        </p:txBody>
      </p:sp>
      <p:sp>
        <p:nvSpPr>
          <p:cNvPr id="4" name="Freeform 4"/>
          <p:cNvSpPr/>
          <p:nvPr/>
        </p:nvSpPr>
        <p:spPr>
          <a:xfrm>
            <a:off x="16881952" y="0"/>
            <a:ext cx="1406048" cy="1427460"/>
          </a:xfrm>
          <a:custGeom>
            <a:avLst/>
            <a:gdLst/>
            <a:ahLst/>
            <a:cxnLst/>
            <a:rect l="l" t="t" r="r" b="b"/>
            <a:pathLst>
              <a:path w="1406048" h="1427460">
                <a:moveTo>
                  <a:pt x="0" y="0"/>
                </a:moveTo>
                <a:lnTo>
                  <a:pt x="1406048" y="0"/>
                </a:lnTo>
                <a:lnTo>
                  <a:pt x="1406048" y="1427460"/>
                </a:lnTo>
                <a:lnTo>
                  <a:pt x="0" y="1427460"/>
                </a:lnTo>
                <a:lnTo>
                  <a:pt x="0" y="0"/>
                </a:lnTo>
                <a:close/>
              </a:path>
            </a:pathLst>
          </a:custGeom>
          <a:blipFill>
            <a:blip r:embed="rId3"/>
            <a:stretch>
              <a:fillRect/>
            </a:stretch>
          </a:blipFill>
        </p:spPr>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64818" b="-151230"/>
            </a:stretch>
          </a:blipFill>
        </p:spPr>
      </p:sp>
      <p:sp>
        <p:nvSpPr>
          <p:cNvPr id="3" name="Freeform 3"/>
          <p:cNvSpPr/>
          <p:nvPr/>
        </p:nvSpPr>
        <p:spPr>
          <a:xfrm>
            <a:off x="7148322" y="0"/>
            <a:ext cx="3297033" cy="3399003"/>
          </a:xfrm>
          <a:custGeom>
            <a:avLst/>
            <a:gdLst/>
            <a:ahLst/>
            <a:cxnLst/>
            <a:rect l="l" t="t" r="r" b="b"/>
            <a:pathLst>
              <a:path w="3297033" h="3399003">
                <a:moveTo>
                  <a:pt x="0" y="0"/>
                </a:moveTo>
                <a:lnTo>
                  <a:pt x="3297033" y="0"/>
                </a:lnTo>
                <a:lnTo>
                  <a:pt x="3297033" y="3399003"/>
                </a:lnTo>
                <a:lnTo>
                  <a:pt x="0" y="3399003"/>
                </a:lnTo>
                <a:lnTo>
                  <a:pt x="0" y="0"/>
                </a:lnTo>
                <a:close/>
              </a:path>
            </a:pathLst>
          </a:custGeom>
          <a:blipFill>
            <a:blip r:embed="rId3">
              <a:alphaModFix amt="49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616636" y="3246603"/>
            <a:ext cx="13537764" cy="2527551"/>
          </a:xfrm>
          <a:prstGeom prst="rect">
            <a:avLst/>
          </a:prstGeom>
        </p:spPr>
        <p:txBody>
          <a:bodyPr wrap="square" lIns="0" tIns="0" rIns="0" bIns="0" rtlCol="0" anchor="t">
            <a:spAutoFit/>
          </a:bodyPr>
          <a:lstStyle/>
          <a:p>
            <a:pPr algn="ctr">
              <a:lnSpc>
                <a:spcPts val="20082"/>
              </a:lnSpc>
              <a:spcBef>
                <a:spcPct val="0"/>
              </a:spcBef>
            </a:pPr>
            <a:r>
              <a:rPr lang="en-US" sz="15448" spc="648" dirty="0">
                <a:solidFill>
                  <a:srgbClr val="FFFFFF"/>
                </a:solidFill>
                <a:latin typeface="Playwrite US Trad"/>
                <a:ea typeface="Playwrite US Trad"/>
                <a:cs typeface="Playwrite US Trad"/>
                <a:sym typeface="Playwrite US Trad"/>
              </a:rPr>
              <a:t>Thank You!</a:t>
            </a:r>
          </a:p>
        </p:txBody>
      </p:sp>
      <p:sp>
        <p:nvSpPr>
          <p:cNvPr id="5" name="TextBox 5"/>
          <p:cNvSpPr txBox="1"/>
          <p:nvPr/>
        </p:nvSpPr>
        <p:spPr>
          <a:xfrm>
            <a:off x="1856396" y="6709981"/>
            <a:ext cx="15004729" cy="681465"/>
          </a:xfrm>
          <a:prstGeom prst="rect">
            <a:avLst/>
          </a:prstGeom>
        </p:spPr>
        <p:txBody>
          <a:bodyPr lIns="0" tIns="0" rIns="0" bIns="0" rtlCol="0" anchor="t">
            <a:spAutoFit/>
          </a:bodyPr>
          <a:lstStyle/>
          <a:p>
            <a:pPr algn="ctr">
              <a:lnSpc>
                <a:spcPts val="5520"/>
              </a:lnSpc>
            </a:pPr>
            <a:r>
              <a:rPr lang="en-US" sz="3942">
                <a:solidFill>
                  <a:srgbClr val="FFFFFF"/>
                </a:solidFill>
                <a:latin typeface="Magnolia Script"/>
                <a:ea typeface="Magnolia Script"/>
                <a:cs typeface="Magnolia Script"/>
                <a:sym typeface="Magnolia Script"/>
              </a:rPr>
              <a:t>“The end of the slides — but just the beginning of our data adventure.”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1702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grpSp>
        <p:nvGrpSpPr>
          <p:cNvPr id="3" name="Group 3"/>
          <p:cNvGrpSpPr/>
          <p:nvPr/>
        </p:nvGrpSpPr>
        <p:grpSpPr>
          <a:xfrm>
            <a:off x="666318" y="1028700"/>
            <a:ext cx="16989419" cy="8342843"/>
            <a:chOff x="0" y="0"/>
            <a:chExt cx="4474579" cy="2197292"/>
          </a:xfrm>
        </p:grpSpPr>
        <p:sp>
          <p:nvSpPr>
            <p:cNvPr id="4" name="Freeform 4"/>
            <p:cNvSpPr/>
            <p:nvPr/>
          </p:nvSpPr>
          <p:spPr>
            <a:xfrm>
              <a:off x="0" y="0"/>
              <a:ext cx="4474580" cy="2197292"/>
            </a:xfrm>
            <a:custGeom>
              <a:avLst/>
              <a:gdLst/>
              <a:ahLst/>
              <a:cxnLst/>
              <a:rect l="l" t="t" r="r" b="b"/>
              <a:pathLst>
                <a:path w="4474580" h="2197292">
                  <a:moveTo>
                    <a:pt x="0" y="0"/>
                  </a:moveTo>
                  <a:lnTo>
                    <a:pt x="4474580" y="0"/>
                  </a:lnTo>
                  <a:lnTo>
                    <a:pt x="4474580" y="2197292"/>
                  </a:lnTo>
                  <a:lnTo>
                    <a:pt x="0" y="2197292"/>
                  </a:lnTo>
                  <a:close/>
                </a:path>
              </a:pathLst>
            </a:custGeom>
            <a:gradFill rotWithShape="1">
              <a:gsLst>
                <a:gs pos="0">
                  <a:srgbClr val="03295A">
                    <a:alpha val="62000"/>
                  </a:srgbClr>
                </a:gs>
                <a:gs pos="100000">
                  <a:srgbClr val="041468">
                    <a:alpha val="74500"/>
                  </a:srgbClr>
                </a:gs>
              </a:gsLst>
              <a:lin ang="0"/>
            </a:gradFill>
            <a:ln w="38100" cap="sq">
              <a:gradFill>
                <a:gsLst>
                  <a:gs pos="0">
                    <a:srgbClr val="10A5FF">
                      <a:alpha val="100000"/>
                    </a:srgbClr>
                  </a:gs>
                  <a:gs pos="100000">
                    <a:srgbClr val="041E4E">
                      <a:alpha val="100000"/>
                    </a:srgbClr>
                  </a:gs>
                </a:gsLst>
                <a:lin ang="2700000"/>
              </a:gradFill>
              <a:prstDash val="solid"/>
              <a:miter/>
            </a:ln>
          </p:spPr>
        </p:sp>
        <p:sp>
          <p:nvSpPr>
            <p:cNvPr id="5" name="TextBox 5"/>
            <p:cNvSpPr txBox="1"/>
            <p:nvPr/>
          </p:nvSpPr>
          <p:spPr>
            <a:xfrm>
              <a:off x="0" y="-76200"/>
              <a:ext cx="4474579" cy="2273492"/>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3521054" y="7483038"/>
            <a:ext cx="4351641" cy="2175820"/>
          </a:xfrm>
          <a:custGeom>
            <a:avLst/>
            <a:gdLst/>
            <a:ahLst/>
            <a:cxnLst/>
            <a:rect l="l" t="t" r="r" b="b"/>
            <a:pathLst>
              <a:path w="4351641" h="2175820">
                <a:moveTo>
                  <a:pt x="0" y="0"/>
                </a:moveTo>
                <a:lnTo>
                  <a:pt x="4351641" y="0"/>
                </a:lnTo>
                <a:lnTo>
                  <a:pt x="4351641" y="2175821"/>
                </a:lnTo>
                <a:lnTo>
                  <a:pt x="0" y="2175821"/>
                </a:lnTo>
                <a:lnTo>
                  <a:pt x="0" y="0"/>
                </a:lnTo>
                <a:close/>
              </a:path>
            </a:pathLst>
          </a:custGeom>
          <a:blipFill>
            <a:blip r:embed="rId3"/>
            <a:stretch>
              <a:fillRect/>
            </a:stretch>
          </a:blipFill>
        </p:spPr>
      </p:sp>
      <p:sp>
        <p:nvSpPr>
          <p:cNvPr id="7" name="TextBox 7"/>
          <p:cNvSpPr txBox="1"/>
          <p:nvPr/>
        </p:nvSpPr>
        <p:spPr>
          <a:xfrm>
            <a:off x="5443600" y="1573525"/>
            <a:ext cx="7434856" cy="1023329"/>
          </a:xfrm>
          <a:prstGeom prst="rect">
            <a:avLst/>
          </a:prstGeom>
        </p:spPr>
        <p:txBody>
          <a:bodyPr lIns="0" tIns="0" rIns="0" bIns="0" rtlCol="0" anchor="t">
            <a:spAutoFit/>
          </a:bodyPr>
          <a:lstStyle/>
          <a:p>
            <a:pPr algn="ctr">
              <a:lnSpc>
                <a:spcPts val="7374"/>
              </a:lnSpc>
            </a:pPr>
            <a:r>
              <a:rPr lang="en-US" sz="5672" b="1">
                <a:solidFill>
                  <a:srgbClr val="FFFFFF"/>
                </a:solidFill>
                <a:latin typeface="Times New Roman Bold"/>
                <a:ea typeface="Times New Roman Bold"/>
                <a:cs typeface="Times New Roman Bold"/>
                <a:sym typeface="Times New Roman Bold"/>
              </a:rPr>
              <a:t>Introduction to Python</a:t>
            </a:r>
          </a:p>
        </p:txBody>
      </p:sp>
      <p:sp>
        <p:nvSpPr>
          <p:cNvPr id="8" name="TextBox 8"/>
          <p:cNvSpPr txBox="1"/>
          <p:nvPr/>
        </p:nvSpPr>
        <p:spPr>
          <a:xfrm>
            <a:off x="2002910" y="2750800"/>
            <a:ext cx="14282180" cy="5652936"/>
          </a:xfrm>
          <a:prstGeom prst="rect">
            <a:avLst/>
          </a:prstGeom>
        </p:spPr>
        <p:txBody>
          <a:bodyPr lIns="0" tIns="0" rIns="0" bIns="0" rtlCol="0" anchor="t">
            <a:spAutoFit/>
          </a:bodyPr>
          <a:lstStyle/>
          <a:p>
            <a:pPr marL="795108" lvl="1" indent="-397554" algn="l">
              <a:lnSpc>
                <a:spcPts val="6260"/>
              </a:lnSpc>
              <a:buFont typeface="Arial"/>
              <a:buChar char="•"/>
            </a:pPr>
            <a:r>
              <a:rPr lang="en-US" sz="3682" spc="154">
                <a:solidFill>
                  <a:srgbClr val="FFFFFF"/>
                </a:solidFill>
                <a:latin typeface="Poppins"/>
                <a:ea typeface="Poppins"/>
                <a:cs typeface="Poppins"/>
                <a:sym typeface="Poppins"/>
              </a:rPr>
              <a:t>Python is a high-level, interpreted programming language known for its simplicity, readability, and versatility. </a:t>
            </a:r>
          </a:p>
          <a:p>
            <a:pPr marL="795108" lvl="1" indent="-397554" algn="l">
              <a:lnSpc>
                <a:spcPts val="6555"/>
              </a:lnSpc>
              <a:buFont typeface="Arial"/>
              <a:buChar char="•"/>
            </a:pPr>
            <a:r>
              <a:rPr lang="en-US" sz="3682" spc="154">
                <a:solidFill>
                  <a:srgbClr val="FFFFFF"/>
                </a:solidFill>
                <a:latin typeface="Poppins"/>
                <a:ea typeface="Poppins"/>
                <a:cs typeface="Poppins"/>
                <a:sym typeface="Poppins"/>
              </a:rPr>
              <a:t>It’s one of the most popular languages in the world used in everything from web development and data analysis to AI, automation, and cybersecurity.</a:t>
            </a:r>
          </a:p>
          <a:p>
            <a:pPr marL="795108" lvl="1" indent="-397554" algn="l">
              <a:lnSpc>
                <a:spcPts val="6555"/>
              </a:lnSpc>
              <a:buFont typeface="Arial"/>
              <a:buChar char="•"/>
            </a:pPr>
            <a:r>
              <a:rPr lang="en-US" sz="3682" u="none" strike="noStrike" spc="154">
                <a:solidFill>
                  <a:srgbClr val="FFFFFF"/>
                </a:solidFill>
                <a:latin typeface="Poppins"/>
                <a:ea typeface="Poppins"/>
                <a:cs typeface="Poppins"/>
                <a:sym typeface="Poppins"/>
              </a:rPr>
              <a:t>First released in 1991.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grpSp>
        <p:nvGrpSpPr>
          <p:cNvPr id="3" name="Group 3"/>
          <p:cNvGrpSpPr/>
          <p:nvPr/>
        </p:nvGrpSpPr>
        <p:grpSpPr>
          <a:xfrm>
            <a:off x="1229588" y="3111803"/>
            <a:ext cx="571981" cy="57198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0A5FF">
                    <a:alpha val="100000"/>
                  </a:srgbClr>
                </a:gs>
                <a:gs pos="100000">
                  <a:srgbClr val="041E4E">
                    <a:alpha val="100000"/>
                  </a:srgbClr>
                </a:gs>
              </a:gsLst>
              <a:lin ang="5400000"/>
            </a:gradFill>
          </p:spPr>
        </p:sp>
        <p:sp>
          <p:nvSpPr>
            <p:cNvPr id="5" name="TextBox 5"/>
            <p:cNvSpPr txBox="1"/>
            <p:nvPr/>
          </p:nvSpPr>
          <p:spPr>
            <a:xfrm>
              <a:off x="76200" y="19050"/>
              <a:ext cx="660400" cy="717550"/>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Telegraf"/>
                  <a:ea typeface="Telegraf"/>
                  <a:cs typeface="Telegraf"/>
                  <a:sym typeface="Telegraf"/>
                </a:rPr>
                <a:t>01</a:t>
              </a:r>
            </a:p>
          </p:txBody>
        </p:sp>
      </p:grpSp>
      <p:grpSp>
        <p:nvGrpSpPr>
          <p:cNvPr id="6" name="Group 6"/>
          <p:cNvGrpSpPr/>
          <p:nvPr/>
        </p:nvGrpSpPr>
        <p:grpSpPr>
          <a:xfrm>
            <a:off x="1229588" y="6487377"/>
            <a:ext cx="571981" cy="571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0A5FF">
                    <a:alpha val="100000"/>
                  </a:srgbClr>
                </a:gs>
                <a:gs pos="100000">
                  <a:srgbClr val="041E4E">
                    <a:alpha val="100000"/>
                  </a:srgbClr>
                </a:gs>
              </a:gsLst>
              <a:lin ang="5400000"/>
            </a:gradFill>
          </p:spPr>
        </p:sp>
        <p:sp>
          <p:nvSpPr>
            <p:cNvPr id="8" name="TextBox 8"/>
            <p:cNvSpPr txBox="1"/>
            <p:nvPr/>
          </p:nvSpPr>
          <p:spPr>
            <a:xfrm>
              <a:off x="76200" y="19050"/>
              <a:ext cx="660400" cy="717550"/>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Telegraf"/>
                  <a:ea typeface="Telegraf"/>
                  <a:cs typeface="Telegraf"/>
                  <a:sym typeface="Telegraf"/>
                </a:rPr>
                <a:t>02</a:t>
              </a:r>
            </a:p>
          </p:txBody>
        </p:sp>
      </p:grpSp>
      <p:grpSp>
        <p:nvGrpSpPr>
          <p:cNvPr id="9" name="Group 9"/>
          <p:cNvGrpSpPr/>
          <p:nvPr/>
        </p:nvGrpSpPr>
        <p:grpSpPr>
          <a:xfrm>
            <a:off x="10161754" y="6344786"/>
            <a:ext cx="571981" cy="5719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0A5FF">
                    <a:alpha val="100000"/>
                  </a:srgbClr>
                </a:gs>
                <a:gs pos="100000">
                  <a:srgbClr val="041E4E">
                    <a:alpha val="100000"/>
                  </a:srgbClr>
                </a:gs>
              </a:gsLst>
              <a:lin ang="5400000"/>
            </a:gradFill>
          </p:spPr>
        </p:sp>
        <p:sp>
          <p:nvSpPr>
            <p:cNvPr id="11" name="TextBox 11"/>
            <p:cNvSpPr txBox="1"/>
            <p:nvPr/>
          </p:nvSpPr>
          <p:spPr>
            <a:xfrm>
              <a:off x="76200" y="19050"/>
              <a:ext cx="660400" cy="717550"/>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Telegraf"/>
                  <a:ea typeface="Telegraf"/>
                  <a:cs typeface="Telegraf"/>
                  <a:sym typeface="Telegraf"/>
                </a:rPr>
                <a:t>04</a:t>
              </a:r>
            </a:p>
          </p:txBody>
        </p:sp>
      </p:grpSp>
      <p:grpSp>
        <p:nvGrpSpPr>
          <p:cNvPr id="12" name="Group 12"/>
          <p:cNvGrpSpPr/>
          <p:nvPr/>
        </p:nvGrpSpPr>
        <p:grpSpPr>
          <a:xfrm>
            <a:off x="10161754" y="3111803"/>
            <a:ext cx="571981" cy="57198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0A5FF">
                    <a:alpha val="100000"/>
                  </a:srgbClr>
                </a:gs>
                <a:gs pos="100000">
                  <a:srgbClr val="041E4E">
                    <a:alpha val="100000"/>
                  </a:srgbClr>
                </a:gs>
              </a:gsLst>
              <a:lin ang="5400000"/>
            </a:gradFill>
          </p:spPr>
        </p:sp>
        <p:sp>
          <p:nvSpPr>
            <p:cNvPr id="14" name="TextBox 14"/>
            <p:cNvSpPr txBox="1"/>
            <p:nvPr/>
          </p:nvSpPr>
          <p:spPr>
            <a:xfrm>
              <a:off x="76200" y="19050"/>
              <a:ext cx="660400" cy="717550"/>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Telegraf"/>
                  <a:ea typeface="Telegraf"/>
                  <a:cs typeface="Telegraf"/>
                  <a:sym typeface="Telegraf"/>
                </a:rPr>
                <a:t>03</a:t>
              </a:r>
            </a:p>
          </p:txBody>
        </p:sp>
      </p:grpSp>
      <p:sp>
        <p:nvSpPr>
          <p:cNvPr id="15" name="Freeform 15"/>
          <p:cNvSpPr/>
          <p:nvPr/>
        </p:nvSpPr>
        <p:spPr>
          <a:xfrm>
            <a:off x="15200120" y="8086131"/>
            <a:ext cx="2821353" cy="2175969"/>
          </a:xfrm>
          <a:custGeom>
            <a:avLst/>
            <a:gdLst/>
            <a:ahLst/>
            <a:cxnLst/>
            <a:rect l="l" t="t" r="r" b="b"/>
            <a:pathLst>
              <a:path w="2821353" h="2175969">
                <a:moveTo>
                  <a:pt x="0" y="0"/>
                </a:moveTo>
                <a:lnTo>
                  <a:pt x="2821353" y="0"/>
                </a:lnTo>
                <a:lnTo>
                  <a:pt x="2821353" y="2175968"/>
                </a:lnTo>
                <a:lnTo>
                  <a:pt x="0" y="2175968"/>
                </a:lnTo>
                <a:lnTo>
                  <a:pt x="0" y="0"/>
                </a:lnTo>
                <a:close/>
              </a:path>
            </a:pathLst>
          </a:custGeom>
          <a:blipFill>
            <a:blip r:embed="rId3"/>
            <a:stretch>
              <a:fillRect/>
            </a:stretch>
          </a:blipFill>
        </p:spPr>
      </p:sp>
      <p:sp>
        <p:nvSpPr>
          <p:cNvPr id="16" name="TextBox 16"/>
          <p:cNvSpPr txBox="1"/>
          <p:nvPr/>
        </p:nvSpPr>
        <p:spPr>
          <a:xfrm>
            <a:off x="6085643" y="602318"/>
            <a:ext cx="7847422" cy="1556985"/>
          </a:xfrm>
          <a:prstGeom prst="rect">
            <a:avLst/>
          </a:prstGeom>
        </p:spPr>
        <p:txBody>
          <a:bodyPr lIns="0" tIns="0" rIns="0" bIns="0" rtlCol="0" anchor="t">
            <a:spAutoFit/>
          </a:bodyPr>
          <a:lstStyle/>
          <a:p>
            <a:pPr algn="l">
              <a:lnSpc>
                <a:spcPts val="11248"/>
              </a:lnSpc>
            </a:pPr>
            <a:r>
              <a:rPr lang="en-US" sz="8652" b="1">
                <a:solidFill>
                  <a:srgbClr val="FFFFFF"/>
                </a:solidFill>
                <a:latin typeface="Times New Roman Bold"/>
                <a:ea typeface="Times New Roman Bold"/>
                <a:cs typeface="Times New Roman Bold"/>
                <a:sym typeface="Times New Roman Bold"/>
              </a:rPr>
              <a:t>Pros of Python</a:t>
            </a:r>
          </a:p>
        </p:txBody>
      </p:sp>
      <p:sp>
        <p:nvSpPr>
          <p:cNvPr id="17" name="TextBox 17"/>
          <p:cNvSpPr txBox="1"/>
          <p:nvPr/>
        </p:nvSpPr>
        <p:spPr>
          <a:xfrm>
            <a:off x="2032183" y="3068696"/>
            <a:ext cx="7977172" cy="2916054"/>
          </a:xfrm>
          <a:prstGeom prst="rect">
            <a:avLst/>
          </a:prstGeom>
        </p:spPr>
        <p:txBody>
          <a:bodyPr lIns="0" tIns="0" rIns="0" bIns="0" rtlCol="0" anchor="t">
            <a:spAutoFit/>
          </a:bodyPr>
          <a:lstStyle/>
          <a:p>
            <a:pPr marL="0" lvl="0" indent="0" algn="l">
              <a:lnSpc>
                <a:spcPts val="4647"/>
              </a:lnSpc>
            </a:pPr>
            <a:r>
              <a:rPr lang="en-US" sz="3319" spc="139">
                <a:solidFill>
                  <a:srgbClr val="FFFFFF"/>
                </a:solidFill>
                <a:latin typeface="Poppins"/>
                <a:ea typeface="Poppins"/>
                <a:cs typeface="Poppins"/>
                <a:sym typeface="Poppins"/>
              </a:rPr>
              <a:t>Easy t</a:t>
            </a:r>
            <a:r>
              <a:rPr lang="en-US" sz="3319" u="none" strike="noStrike" spc="139">
                <a:solidFill>
                  <a:srgbClr val="FFFFFF"/>
                </a:solidFill>
                <a:latin typeface="Poppins"/>
                <a:ea typeface="Poppins"/>
                <a:cs typeface="Poppins"/>
                <a:sym typeface="Poppins"/>
              </a:rPr>
              <a:t>o Learn and Use Python’s syntax is simple and readable. Great for beginners and widely used in schools and universities.</a:t>
            </a:r>
          </a:p>
          <a:p>
            <a:pPr marL="0" lvl="0" indent="0" algn="l">
              <a:lnSpc>
                <a:spcPts val="4647"/>
              </a:lnSpc>
            </a:pPr>
            <a:endParaRPr lang="en-US" sz="3319" u="none" strike="noStrike" spc="139">
              <a:solidFill>
                <a:srgbClr val="FFFFFF"/>
              </a:solidFill>
              <a:latin typeface="Poppins"/>
              <a:ea typeface="Poppins"/>
              <a:cs typeface="Poppins"/>
              <a:sym typeface="Poppins"/>
            </a:endParaRPr>
          </a:p>
        </p:txBody>
      </p:sp>
      <p:sp>
        <p:nvSpPr>
          <p:cNvPr id="18" name="TextBox 18"/>
          <p:cNvSpPr txBox="1"/>
          <p:nvPr/>
        </p:nvSpPr>
        <p:spPr>
          <a:xfrm>
            <a:off x="2108383" y="6240011"/>
            <a:ext cx="7900972" cy="3018289"/>
          </a:xfrm>
          <a:prstGeom prst="rect">
            <a:avLst/>
          </a:prstGeom>
        </p:spPr>
        <p:txBody>
          <a:bodyPr lIns="0" tIns="0" rIns="0" bIns="0" rtlCol="0" anchor="t">
            <a:spAutoFit/>
          </a:bodyPr>
          <a:lstStyle/>
          <a:p>
            <a:pPr marL="0" lvl="0" indent="0" algn="l">
              <a:lnSpc>
                <a:spcPts val="4787"/>
              </a:lnSpc>
            </a:pPr>
            <a:r>
              <a:rPr lang="en-US" sz="3419" spc="143">
                <a:solidFill>
                  <a:srgbClr val="FFFFFF"/>
                </a:solidFill>
                <a:latin typeface="Poppins"/>
                <a:ea typeface="Poppins"/>
                <a:cs typeface="Poppins"/>
                <a:sym typeface="Poppins"/>
              </a:rPr>
              <a:t>Ve</a:t>
            </a:r>
            <a:r>
              <a:rPr lang="en-US" sz="3419" u="none" strike="noStrike" spc="143">
                <a:solidFill>
                  <a:srgbClr val="FFFFFF"/>
                </a:solidFill>
                <a:latin typeface="Poppins"/>
                <a:ea typeface="Poppins"/>
                <a:cs typeface="Poppins"/>
                <a:sym typeface="Poppins"/>
              </a:rPr>
              <a:t>rsatile</a:t>
            </a:r>
          </a:p>
          <a:p>
            <a:pPr marL="0" lvl="0" indent="0" algn="l">
              <a:lnSpc>
                <a:spcPts val="4787"/>
              </a:lnSpc>
            </a:pPr>
            <a:r>
              <a:rPr lang="en-US" sz="3419" u="none" strike="noStrike" spc="143">
                <a:solidFill>
                  <a:srgbClr val="FFFFFF"/>
                </a:solidFill>
                <a:latin typeface="Poppins"/>
                <a:ea typeface="Poppins"/>
                <a:cs typeface="Poppins"/>
                <a:sym typeface="Poppins"/>
              </a:rPr>
              <a:t>Used in web development, data science, AI/ML, automation, game development, etc.</a:t>
            </a:r>
          </a:p>
          <a:p>
            <a:pPr marL="0" lvl="0" indent="0" algn="l">
              <a:lnSpc>
                <a:spcPts val="4787"/>
              </a:lnSpc>
            </a:pPr>
            <a:endParaRPr lang="en-US" sz="3419" u="none" strike="noStrike" spc="143">
              <a:solidFill>
                <a:srgbClr val="FFFFFF"/>
              </a:solidFill>
              <a:latin typeface="Poppins"/>
              <a:ea typeface="Poppins"/>
              <a:cs typeface="Poppins"/>
              <a:sym typeface="Poppins"/>
            </a:endParaRPr>
          </a:p>
        </p:txBody>
      </p:sp>
      <p:sp>
        <p:nvSpPr>
          <p:cNvPr id="19" name="TextBox 19"/>
          <p:cNvSpPr txBox="1"/>
          <p:nvPr/>
        </p:nvSpPr>
        <p:spPr>
          <a:xfrm>
            <a:off x="10886135" y="3059171"/>
            <a:ext cx="7325665" cy="2528438"/>
          </a:xfrm>
          <a:prstGeom prst="rect">
            <a:avLst/>
          </a:prstGeom>
        </p:spPr>
        <p:txBody>
          <a:bodyPr lIns="0" tIns="0" rIns="0" bIns="0" rtlCol="0" anchor="t">
            <a:spAutoFit/>
          </a:bodyPr>
          <a:lstStyle/>
          <a:p>
            <a:pPr marL="0" lvl="0" indent="0" algn="l">
              <a:lnSpc>
                <a:spcPts val="5012"/>
              </a:lnSpc>
            </a:pPr>
            <a:r>
              <a:rPr lang="en-US" sz="3580" spc="150">
                <a:solidFill>
                  <a:srgbClr val="FFFFFF"/>
                </a:solidFill>
                <a:latin typeface="Poppins"/>
                <a:ea typeface="Poppins"/>
                <a:cs typeface="Poppins"/>
                <a:sym typeface="Poppins"/>
              </a:rPr>
              <a:t>C</a:t>
            </a:r>
            <a:r>
              <a:rPr lang="en-US" sz="3580" u="none" strike="noStrike" spc="150">
                <a:solidFill>
                  <a:srgbClr val="FFFFFF"/>
                </a:solidFill>
                <a:latin typeface="Poppins"/>
                <a:ea typeface="Poppins"/>
                <a:cs typeface="Poppins"/>
                <a:sym typeface="Poppins"/>
              </a:rPr>
              <a:t>ross-PlatformPython runs on Windows, macOS, Linux, and more.</a:t>
            </a:r>
          </a:p>
          <a:p>
            <a:pPr marL="0" lvl="0" indent="0" algn="l">
              <a:lnSpc>
                <a:spcPts val="5012"/>
              </a:lnSpc>
            </a:pPr>
            <a:endParaRPr lang="en-US" sz="3580" u="none" strike="noStrike" spc="150">
              <a:solidFill>
                <a:srgbClr val="FFFFFF"/>
              </a:solidFill>
              <a:latin typeface="Poppins"/>
              <a:ea typeface="Poppins"/>
              <a:cs typeface="Poppins"/>
              <a:sym typeface="Poppins"/>
            </a:endParaRPr>
          </a:p>
        </p:txBody>
      </p:sp>
      <p:sp>
        <p:nvSpPr>
          <p:cNvPr id="20" name="TextBox 20"/>
          <p:cNvSpPr txBox="1"/>
          <p:nvPr/>
        </p:nvSpPr>
        <p:spPr>
          <a:xfrm>
            <a:off x="10886135" y="6249536"/>
            <a:ext cx="6721169" cy="1836594"/>
          </a:xfrm>
          <a:prstGeom prst="rect">
            <a:avLst/>
          </a:prstGeom>
        </p:spPr>
        <p:txBody>
          <a:bodyPr lIns="0" tIns="0" rIns="0" bIns="0" rtlCol="0" anchor="t">
            <a:spAutoFit/>
          </a:bodyPr>
          <a:lstStyle/>
          <a:p>
            <a:pPr algn="l">
              <a:lnSpc>
                <a:spcPts val="4820"/>
              </a:lnSpc>
              <a:spcBef>
                <a:spcPct val="0"/>
              </a:spcBef>
            </a:pPr>
            <a:r>
              <a:rPr lang="en-US" sz="3443" spc="144">
                <a:solidFill>
                  <a:srgbClr val="FFFFFF"/>
                </a:solidFill>
                <a:latin typeface="Poppins"/>
                <a:ea typeface="Poppins"/>
                <a:cs typeface="Poppins"/>
                <a:sym typeface="Poppins"/>
              </a:rPr>
              <a:t>Open SourceFree to use and distribute—even for commercial use.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t="-64818" b="-151230"/>
            </a:stretch>
          </a:blipFill>
        </p:spPr>
      </p:sp>
      <p:grpSp>
        <p:nvGrpSpPr>
          <p:cNvPr id="3" name="Group 3"/>
          <p:cNvGrpSpPr/>
          <p:nvPr/>
        </p:nvGrpSpPr>
        <p:grpSpPr>
          <a:xfrm>
            <a:off x="1229588" y="3111803"/>
            <a:ext cx="571981" cy="57198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0A5FF">
                    <a:alpha val="100000"/>
                  </a:srgbClr>
                </a:gs>
                <a:gs pos="100000">
                  <a:srgbClr val="041E4E">
                    <a:alpha val="100000"/>
                  </a:srgbClr>
                </a:gs>
              </a:gsLst>
              <a:lin ang="5400000"/>
            </a:gradFill>
          </p:spPr>
        </p:sp>
        <p:sp>
          <p:nvSpPr>
            <p:cNvPr id="5" name="TextBox 5"/>
            <p:cNvSpPr txBox="1"/>
            <p:nvPr/>
          </p:nvSpPr>
          <p:spPr>
            <a:xfrm>
              <a:off x="76200" y="19050"/>
              <a:ext cx="660400" cy="717550"/>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Telegraf"/>
                  <a:ea typeface="Telegraf"/>
                  <a:cs typeface="Telegraf"/>
                  <a:sym typeface="Telegraf"/>
                </a:rPr>
                <a:t>01</a:t>
              </a:r>
            </a:p>
          </p:txBody>
        </p:sp>
      </p:grpSp>
      <p:grpSp>
        <p:nvGrpSpPr>
          <p:cNvPr id="6" name="Group 6"/>
          <p:cNvGrpSpPr/>
          <p:nvPr/>
        </p:nvGrpSpPr>
        <p:grpSpPr>
          <a:xfrm>
            <a:off x="1229588" y="6860676"/>
            <a:ext cx="571981" cy="571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0A5FF">
                    <a:alpha val="100000"/>
                  </a:srgbClr>
                </a:gs>
                <a:gs pos="100000">
                  <a:srgbClr val="041E4E">
                    <a:alpha val="100000"/>
                  </a:srgbClr>
                </a:gs>
              </a:gsLst>
              <a:lin ang="5400000"/>
            </a:gradFill>
          </p:spPr>
        </p:sp>
        <p:sp>
          <p:nvSpPr>
            <p:cNvPr id="8" name="TextBox 8"/>
            <p:cNvSpPr txBox="1"/>
            <p:nvPr/>
          </p:nvSpPr>
          <p:spPr>
            <a:xfrm>
              <a:off x="76200" y="19050"/>
              <a:ext cx="660400" cy="717550"/>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Telegraf"/>
                  <a:ea typeface="Telegraf"/>
                  <a:cs typeface="Telegraf"/>
                  <a:sym typeface="Telegraf"/>
                </a:rPr>
                <a:t>02</a:t>
              </a:r>
            </a:p>
          </p:txBody>
        </p:sp>
      </p:grpSp>
      <p:grpSp>
        <p:nvGrpSpPr>
          <p:cNvPr id="9" name="Group 9"/>
          <p:cNvGrpSpPr/>
          <p:nvPr/>
        </p:nvGrpSpPr>
        <p:grpSpPr>
          <a:xfrm>
            <a:off x="10161754" y="6860676"/>
            <a:ext cx="571981" cy="5719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0A5FF">
                    <a:alpha val="100000"/>
                  </a:srgbClr>
                </a:gs>
                <a:gs pos="100000">
                  <a:srgbClr val="041E4E">
                    <a:alpha val="100000"/>
                  </a:srgbClr>
                </a:gs>
              </a:gsLst>
              <a:lin ang="5400000"/>
            </a:gradFill>
          </p:spPr>
        </p:sp>
        <p:sp>
          <p:nvSpPr>
            <p:cNvPr id="11" name="TextBox 11"/>
            <p:cNvSpPr txBox="1"/>
            <p:nvPr/>
          </p:nvSpPr>
          <p:spPr>
            <a:xfrm>
              <a:off x="76200" y="19050"/>
              <a:ext cx="660400" cy="717550"/>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Telegraf"/>
                  <a:ea typeface="Telegraf"/>
                  <a:cs typeface="Telegraf"/>
                  <a:sym typeface="Telegraf"/>
                </a:rPr>
                <a:t>04</a:t>
              </a:r>
            </a:p>
          </p:txBody>
        </p:sp>
      </p:grpSp>
      <p:grpSp>
        <p:nvGrpSpPr>
          <p:cNvPr id="12" name="Group 12"/>
          <p:cNvGrpSpPr/>
          <p:nvPr/>
        </p:nvGrpSpPr>
        <p:grpSpPr>
          <a:xfrm>
            <a:off x="10161754" y="3111803"/>
            <a:ext cx="571981" cy="57198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0A5FF">
                    <a:alpha val="100000"/>
                  </a:srgbClr>
                </a:gs>
                <a:gs pos="100000">
                  <a:srgbClr val="041E4E">
                    <a:alpha val="100000"/>
                  </a:srgbClr>
                </a:gs>
              </a:gsLst>
              <a:lin ang="5400000"/>
            </a:gradFill>
          </p:spPr>
        </p:sp>
        <p:sp>
          <p:nvSpPr>
            <p:cNvPr id="14" name="TextBox 14"/>
            <p:cNvSpPr txBox="1"/>
            <p:nvPr/>
          </p:nvSpPr>
          <p:spPr>
            <a:xfrm>
              <a:off x="76200" y="19050"/>
              <a:ext cx="660400" cy="717550"/>
            </a:xfrm>
            <a:prstGeom prst="rect">
              <a:avLst/>
            </a:prstGeom>
          </p:spPr>
          <p:txBody>
            <a:bodyPr lIns="0" tIns="0" rIns="0" bIns="0" rtlCol="0" anchor="ctr"/>
            <a:lstStyle/>
            <a:p>
              <a:pPr marL="0" lvl="0" indent="0" algn="ctr">
                <a:lnSpc>
                  <a:spcPts val="2600"/>
                </a:lnSpc>
                <a:spcBef>
                  <a:spcPct val="0"/>
                </a:spcBef>
              </a:pPr>
              <a:r>
                <a:rPr lang="en-US" sz="2000" spc="84">
                  <a:solidFill>
                    <a:srgbClr val="FFFFFF"/>
                  </a:solidFill>
                  <a:latin typeface="Telegraf"/>
                  <a:ea typeface="Telegraf"/>
                  <a:cs typeface="Telegraf"/>
                  <a:sym typeface="Telegraf"/>
                </a:rPr>
                <a:t>03</a:t>
              </a:r>
            </a:p>
          </p:txBody>
        </p:sp>
      </p:grpSp>
      <p:sp>
        <p:nvSpPr>
          <p:cNvPr id="15" name="Freeform 15"/>
          <p:cNvSpPr/>
          <p:nvPr/>
        </p:nvSpPr>
        <p:spPr>
          <a:xfrm flipH="1">
            <a:off x="611229" y="1433686"/>
            <a:ext cx="1808697" cy="1808697"/>
          </a:xfrm>
          <a:custGeom>
            <a:avLst/>
            <a:gdLst/>
            <a:ahLst/>
            <a:cxnLst/>
            <a:rect l="l" t="t" r="r" b="b"/>
            <a:pathLst>
              <a:path w="1808697" h="1808697">
                <a:moveTo>
                  <a:pt x="1808698" y="0"/>
                </a:moveTo>
                <a:lnTo>
                  <a:pt x="0" y="0"/>
                </a:lnTo>
                <a:lnTo>
                  <a:pt x="0" y="1808698"/>
                </a:lnTo>
                <a:lnTo>
                  <a:pt x="1808698" y="1808698"/>
                </a:lnTo>
                <a:lnTo>
                  <a:pt x="1808698" y="0"/>
                </a:lnTo>
                <a:close/>
              </a:path>
            </a:pathLst>
          </a:custGeom>
          <a:blipFill>
            <a:blip r:embed="rId3"/>
            <a:stretch>
              <a:fillRect/>
            </a:stretch>
          </a:blipFill>
        </p:spPr>
      </p:sp>
      <p:sp>
        <p:nvSpPr>
          <p:cNvPr id="16" name="TextBox 16"/>
          <p:cNvSpPr txBox="1"/>
          <p:nvPr/>
        </p:nvSpPr>
        <p:spPr>
          <a:xfrm>
            <a:off x="5329986" y="531369"/>
            <a:ext cx="7628028" cy="1556985"/>
          </a:xfrm>
          <a:prstGeom prst="rect">
            <a:avLst/>
          </a:prstGeom>
        </p:spPr>
        <p:txBody>
          <a:bodyPr lIns="0" tIns="0" rIns="0" bIns="0" rtlCol="0" anchor="t">
            <a:spAutoFit/>
          </a:bodyPr>
          <a:lstStyle/>
          <a:p>
            <a:pPr algn="l">
              <a:lnSpc>
                <a:spcPts val="11248"/>
              </a:lnSpc>
            </a:pPr>
            <a:r>
              <a:rPr lang="en-US" sz="8652" b="1">
                <a:solidFill>
                  <a:srgbClr val="FFFFFF"/>
                </a:solidFill>
                <a:latin typeface="Times New Roman Bold"/>
                <a:ea typeface="Times New Roman Bold"/>
                <a:cs typeface="Times New Roman Bold"/>
                <a:sym typeface="Times New Roman Bold"/>
              </a:rPr>
              <a:t>Cons of Python</a:t>
            </a:r>
          </a:p>
        </p:txBody>
      </p:sp>
      <p:sp>
        <p:nvSpPr>
          <p:cNvPr id="17" name="TextBox 17"/>
          <p:cNvSpPr txBox="1"/>
          <p:nvPr/>
        </p:nvSpPr>
        <p:spPr>
          <a:xfrm>
            <a:off x="2032183" y="3026078"/>
            <a:ext cx="7111817" cy="3320171"/>
          </a:xfrm>
          <a:prstGeom prst="rect">
            <a:avLst/>
          </a:prstGeom>
        </p:spPr>
        <p:txBody>
          <a:bodyPr lIns="0" tIns="0" rIns="0" bIns="0" rtlCol="0" anchor="t">
            <a:spAutoFit/>
          </a:bodyPr>
          <a:lstStyle/>
          <a:p>
            <a:pPr marL="0" lvl="0" indent="0" algn="l">
              <a:lnSpc>
                <a:spcPts val="4423"/>
              </a:lnSpc>
            </a:pPr>
            <a:r>
              <a:rPr lang="en-US" sz="3159" spc="132">
                <a:solidFill>
                  <a:srgbClr val="FFFFFF"/>
                </a:solidFill>
                <a:latin typeface="Poppins"/>
                <a:ea typeface="Poppins"/>
                <a:cs typeface="Poppins"/>
                <a:sym typeface="Poppins"/>
              </a:rPr>
              <a:t>S</a:t>
            </a:r>
            <a:r>
              <a:rPr lang="en-US" sz="3159" b="1" spc="132">
                <a:solidFill>
                  <a:srgbClr val="FFFFFF"/>
                </a:solidFill>
                <a:latin typeface="Poppins Bold"/>
                <a:ea typeface="Poppins Bold"/>
                <a:cs typeface="Poppins Bold"/>
                <a:sym typeface="Poppins Bold"/>
              </a:rPr>
              <a:t>l</a:t>
            </a:r>
            <a:r>
              <a:rPr lang="en-US" sz="3159" b="1" u="none" strike="noStrike" spc="132">
                <a:solidFill>
                  <a:srgbClr val="FFFFFF"/>
                </a:solidFill>
                <a:latin typeface="Poppins Bold"/>
                <a:ea typeface="Poppins Bold"/>
                <a:cs typeface="Poppins Bold"/>
                <a:sym typeface="Poppins Bold"/>
              </a:rPr>
              <a:t>ower Speed </a:t>
            </a:r>
            <a:r>
              <a:rPr lang="en-US" sz="3159" u="none" strike="noStrike" spc="132">
                <a:solidFill>
                  <a:srgbClr val="FFFFFF"/>
                </a:solidFill>
                <a:latin typeface="Poppins"/>
                <a:ea typeface="Poppins"/>
                <a:cs typeface="Poppins"/>
                <a:sym typeface="Poppins"/>
              </a:rPr>
              <a:t>Python is interpreted, not compiled, so it runs slower than languages like C++ or Java. Not ideal for performance-critical tasks like real-time systems or games.</a:t>
            </a:r>
          </a:p>
        </p:txBody>
      </p:sp>
      <p:sp>
        <p:nvSpPr>
          <p:cNvPr id="18" name="TextBox 18"/>
          <p:cNvSpPr txBox="1"/>
          <p:nvPr/>
        </p:nvSpPr>
        <p:spPr>
          <a:xfrm>
            <a:off x="2031176" y="6755901"/>
            <a:ext cx="7900972" cy="2418214"/>
          </a:xfrm>
          <a:prstGeom prst="rect">
            <a:avLst/>
          </a:prstGeom>
        </p:spPr>
        <p:txBody>
          <a:bodyPr lIns="0" tIns="0" rIns="0" bIns="0" rtlCol="0" anchor="t">
            <a:spAutoFit/>
          </a:bodyPr>
          <a:lstStyle/>
          <a:p>
            <a:pPr marL="0" lvl="0" indent="0" algn="l">
              <a:lnSpc>
                <a:spcPts val="4787"/>
              </a:lnSpc>
            </a:pPr>
            <a:r>
              <a:rPr lang="en-US" sz="3419" b="1" spc="143">
                <a:solidFill>
                  <a:srgbClr val="FFFFFF"/>
                </a:solidFill>
                <a:latin typeface="Poppins Bold"/>
                <a:ea typeface="Poppins Bold"/>
                <a:cs typeface="Poppins Bold"/>
                <a:sym typeface="Poppins Bold"/>
              </a:rPr>
              <a:t>Mob</a:t>
            </a:r>
            <a:r>
              <a:rPr lang="en-US" sz="3419" b="1" u="none" strike="noStrike" spc="143">
                <a:solidFill>
                  <a:srgbClr val="FFFFFF"/>
                </a:solidFill>
                <a:latin typeface="Poppins Bold"/>
                <a:ea typeface="Poppins Bold"/>
                <a:cs typeface="Poppins Bold"/>
                <a:sym typeface="Poppins Bold"/>
              </a:rPr>
              <a:t>ile Development</a:t>
            </a:r>
            <a:r>
              <a:rPr lang="en-US" sz="3419" u="none" strike="noStrike" spc="143">
                <a:solidFill>
                  <a:srgbClr val="FFFFFF"/>
                </a:solidFill>
                <a:latin typeface="Poppins"/>
                <a:ea typeface="Poppins"/>
                <a:cs typeface="Poppins"/>
                <a:sym typeface="Poppins"/>
              </a:rPr>
              <a:t> </a:t>
            </a:r>
            <a:r>
              <a:rPr lang="en-US" sz="3419" b="1" u="none" strike="noStrike" spc="143">
                <a:solidFill>
                  <a:srgbClr val="FFFFFF"/>
                </a:solidFill>
                <a:latin typeface="Poppins Bold"/>
                <a:ea typeface="Poppins Bold"/>
                <a:cs typeface="Poppins Bold"/>
                <a:sym typeface="Poppins Bold"/>
              </a:rPr>
              <a:t>Limitations</a:t>
            </a:r>
            <a:r>
              <a:rPr lang="en-US" sz="3419" u="none" strike="noStrike" spc="143">
                <a:solidFill>
                  <a:srgbClr val="FFFFFF"/>
                </a:solidFill>
                <a:latin typeface="Poppins"/>
                <a:ea typeface="Poppins"/>
                <a:cs typeface="Poppins"/>
                <a:sym typeface="Poppins"/>
              </a:rPr>
              <a:t> Not commonly used for mobile app development (though tools like Kivy exist).</a:t>
            </a:r>
          </a:p>
        </p:txBody>
      </p:sp>
      <p:sp>
        <p:nvSpPr>
          <p:cNvPr id="19" name="TextBox 19"/>
          <p:cNvSpPr txBox="1"/>
          <p:nvPr/>
        </p:nvSpPr>
        <p:spPr>
          <a:xfrm>
            <a:off x="10962335" y="3016553"/>
            <a:ext cx="6825939" cy="2963267"/>
          </a:xfrm>
          <a:prstGeom prst="rect">
            <a:avLst/>
          </a:prstGeom>
        </p:spPr>
        <p:txBody>
          <a:bodyPr lIns="0" tIns="0" rIns="0" bIns="0" rtlCol="0" anchor="t">
            <a:spAutoFit/>
          </a:bodyPr>
          <a:lstStyle/>
          <a:p>
            <a:pPr marL="0" lvl="0" indent="0" algn="l">
              <a:lnSpc>
                <a:spcPts val="4670"/>
              </a:lnSpc>
            </a:pPr>
            <a:r>
              <a:rPr lang="en-US" sz="3335" b="1" spc="140">
                <a:solidFill>
                  <a:srgbClr val="FFFFFF"/>
                </a:solidFill>
                <a:latin typeface="Poppins Bold"/>
                <a:ea typeface="Poppins Bold"/>
                <a:cs typeface="Poppins Bold"/>
                <a:sym typeface="Poppins Bold"/>
              </a:rPr>
              <a:t>Memo</a:t>
            </a:r>
            <a:r>
              <a:rPr lang="en-US" sz="3335" b="1" u="none" strike="noStrike" spc="140">
                <a:solidFill>
                  <a:srgbClr val="FFFFFF"/>
                </a:solidFill>
                <a:latin typeface="Poppins Bold"/>
                <a:ea typeface="Poppins Bold"/>
                <a:cs typeface="Poppins Bold"/>
                <a:sym typeface="Poppins Bold"/>
              </a:rPr>
              <a:t>ry Consumption -</a:t>
            </a:r>
            <a:r>
              <a:rPr lang="en-US" sz="3335" u="none" strike="noStrike" spc="140">
                <a:solidFill>
                  <a:srgbClr val="FFFFFF"/>
                </a:solidFill>
                <a:latin typeface="Poppins"/>
                <a:ea typeface="Poppins"/>
                <a:cs typeface="Poppins"/>
                <a:sym typeface="Poppins"/>
              </a:rPr>
              <a:t>High memory usage, which may be inefficient for applications where system resources are limited.</a:t>
            </a:r>
          </a:p>
        </p:txBody>
      </p:sp>
      <p:sp>
        <p:nvSpPr>
          <p:cNvPr id="20" name="TextBox 20"/>
          <p:cNvSpPr txBox="1"/>
          <p:nvPr/>
        </p:nvSpPr>
        <p:spPr>
          <a:xfrm>
            <a:off x="11067106" y="6765426"/>
            <a:ext cx="6721169" cy="1836594"/>
          </a:xfrm>
          <a:prstGeom prst="rect">
            <a:avLst/>
          </a:prstGeom>
        </p:spPr>
        <p:txBody>
          <a:bodyPr lIns="0" tIns="0" rIns="0" bIns="0" rtlCol="0" anchor="t">
            <a:spAutoFit/>
          </a:bodyPr>
          <a:lstStyle/>
          <a:p>
            <a:pPr algn="l">
              <a:lnSpc>
                <a:spcPts val="4820"/>
              </a:lnSpc>
              <a:spcBef>
                <a:spcPct val="0"/>
              </a:spcBef>
            </a:pPr>
            <a:r>
              <a:rPr lang="en-US" sz="3443" b="1" spc="144">
                <a:solidFill>
                  <a:srgbClr val="FFFFFF"/>
                </a:solidFill>
                <a:latin typeface="Poppins Bold"/>
                <a:ea typeface="Poppins Bold"/>
                <a:cs typeface="Poppins Bold"/>
                <a:sym typeface="Poppins Bold"/>
              </a:rPr>
              <a:t>Limited in Browsers</a:t>
            </a:r>
            <a:r>
              <a:rPr lang="en-US" sz="3443" spc="144">
                <a:solidFill>
                  <a:srgbClr val="FFFFFF"/>
                </a:solidFill>
                <a:latin typeface="Poppins"/>
                <a:ea typeface="Poppins"/>
                <a:cs typeface="Poppins"/>
                <a:sym typeface="Poppins"/>
              </a:rPr>
              <a:t>  Python can't run in a web browser like JavaScript can.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406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3000"/>
            </a:blip>
            <a:stretch>
              <a:fillRect t="-64818" b="-151230"/>
            </a:stretch>
          </a:blipFill>
        </p:spPr>
      </p:sp>
      <p:sp>
        <p:nvSpPr>
          <p:cNvPr id="3" name="TextBox 3"/>
          <p:cNvSpPr txBox="1"/>
          <p:nvPr/>
        </p:nvSpPr>
        <p:spPr>
          <a:xfrm>
            <a:off x="4396258" y="229747"/>
            <a:ext cx="9536271" cy="2444076"/>
          </a:xfrm>
          <a:prstGeom prst="rect">
            <a:avLst/>
          </a:prstGeom>
        </p:spPr>
        <p:txBody>
          <a:bodyPr lIns="0" tIns="0" rIns="0" bIns="0" rtlCol="0" anchor="t">
            <a:spAutoFit/>
          </a:bodyPr>
          <a:lstStyle/>
          <a:p>
            <a:pPr algn="ctr">
              <a:lnSpc>
                <a:spcPts val="9168"/>
              </a:lnSpc>
            </a:pPr>
            <a:r>
              <a:rPr lang="en-US" sz="7053">
                <a:solidFill>
                  <a:srgbClr val="FFFFFF"/>
                </a:solidFill>
                <a:latin typeface="Times New Roman"/>
                <a:ea typeface="Times New Roman"/>
                <a:cs typeface="Times New Roman"/>
                <a:sym typeface="Times New Roman"/>
              </a:rPr>
              <a:t>Applications</a:t>
            </a:r>
          </a:p>
          <a:p>
            <a:pPr algn="ctr">
              <a:lnSpc>
                <a:spcPts val="9168"/>
              </a:lnSpc>
            </a:pPr>
            <a:endParaRPr lang="en-US" sz="7053">
              <a:solidFill>
                <a:srgbClr val="FFFFFF"/>
              </a:solidFill>
              <a:latin typeface="Times New Roman"/>
              <a:ea typeface="Times New Roman"/>
              <a:cs typeface="Times New Roman"/>
              <a:sym typeface="Times New Roman"/>
            </a:endParaRPr>
          </a:p>
        </p:txBody>
      </p:sp>
      <p:grpSp>
        <p:nvGrpSpPr>
          <p:cNvPr id="4" name="Group 4"/>
          <p:cNvGrpSpPr/>
          <p:nvPr/>
        </p:nvGrpSpPr>
        <p:grpSpPr>
          <a:xfrm>
            <a:off x="12354410" y="3670993"/>
            <a:ext cx="4904890" cy="3015359"/>
            <a:chOff x="0" y="0"/>
            <a:chExt cx="1663179" cy="1022465"/>
          </a:xfrm>
        </p:grpSpPr>
        <p:sp>
          <p:nvSpPr>
            <p:cNvPr id="5" name="Freeform 5"/>
            <p:cNvSpPr/>
            <p:nvPr/>
          </p:nvSpPr>
          <p:spPr>
            <a:xfrm>
              <a:off x="0" y="0"/>
              <a:ext cx="1663179" cy="1022465"/>
            </a:xfrm>
            <a:custGeom>
              <a:avLst/>
              <a:gdLst/>
              <a:ahLst/>
              <a:cxnLst/>
              <a:rect l="l" t="t" r="r" b="b"/>
              <a:pathLst>
                <a:path w="1663179" h="1022465">
                  <a:moveTo>
                    <a:pt x="22098" y="0"/>
                  </a:moveTo>
                  <a:lnTo>
                    <a:pt x="1641081" y="0"/>
                  </a:lnTo>
                  <a:cubicBezTo>
                    <a:pt x="1646942" y="0"/>
                    <a:pt x="1652562" y="2328"/>
                    <a:pt x="1656706" y="6472"/>
                  </a:cubicBezTo>
                  <a:cubicBezTo>
                    <a:pt x="1660851" y="10616"/>
                    <a:pt x="1663179" y="16237"/>
                    <a:pt x="1663179" y="22098"/>
                  </a:cubicBezTo>
                  <a:lnTo>
                    <a:pt x="1663179" y="1000368"/>
                  </a:lnTo>
                  <a:cubicBezTo>
                    <a:pt x="1663179" y="1012572"/>
                    <a:pt x="1653285" y="1022465"/>
                    <a:pt x="1641081" y="1022465"/>
                  </a:cubicBezTo>
                  <a:lnTo>
                    <a:pt x="22098" y="1022465"/>
                  </a:lnTo>
                  <a:cubicBezTo>
                    <a:pt x="9893" y="1022465"/>
                    <a:pt x="0" y="1012572"/>
                    <a:pt x="0" y="1000368"/>
                  </a:cubicBezTo>
                  <a:lnTo>
                    <a:pt x="0" y="22098"/>
                  </a:lnTo>
                  <a:cubicBezTo>
                    <a:pt x="0" y="9893"/>
                    <a:pt x="9893" y="0"/>
                    <a:pt x="22098" y="0"/>
                  </a:cubicBezTo>
                  <a:close/>
                </a:path>
              </a:pathLst>
            </a:custGeom>
            <a:blipFill>
              <a:blip r:embed="rId3"/>
              <a:stretch>
                <a:fillRect t="-4221" b="-4221"/>
              </a:stretch>
            </a:blipFill>
            <a:ln cap="sq">
              <a:noFill/>
              <a:prstDash val="solid"/>
              <a:miter/>
            </a:ln>
          </p:spPr>
        </p:sp>
      </p:grpSp>
      <p:grpSp>
        <p:nvGrpSpPr>
          <p:cNvPr id="6" name="Group 6"/>
          <p:cNvGrpSpPr/>
          <p:nvPr/>
        </p:nvGrpSpPr>
        <p:grpSpPr>
          <a:xfrm>
            <a:off x="6711949" y="3670993"/>
            <a:ext cx="4904890" cy="3015359"/>
            <a:chOff x="0" y="0"/>
            <a:chExt cx="1663179" cy="1022465"/>
          </a:xfrm>
        </p:grpSpPr>
        <p:sp>
          <p:nvSpPr>
            <p:cNvPr id="7" name="Freeform 7"/>
            <p:cNvSpPr/>
            <p:nvPr/>
          </p:nvSpPr>
          <p:spPr>
            <a:xfrm>
              <a:off x="0" y="0"/>
              <a:ext cx="1663179" cy="1022465"/>
            </a:xfrm>
            <a:custGeom>
              <a:avLst/>
              <a:gdLst/>
              <a:ahLst/>
              <a:cxnLst/>
              <a:rect l="l" t="t" r="r" b="b"/>
              <a:pathLst>
                <a:path w="1663179" h="1022465">
                  <a:moveTo>
                    <a:pt x="22098" y="0"/>
                  </a:moveTo>
                  <a:lnTo>
                    <a:pt x="1641081" y="0"/>
                  </a:lnTo>
                  <a:cubicBezTo>
                    <a:pt x="1646942" y="0"/>
                    <a:pt x="1652562" y="2328"/>
                    <a:pt x="1656706" y="6472"/>
                  </a:cubicBezTo>
                  <a:cubicBezTo>
                    <a:pt x="1660851" y="10616"/>
                    <a:pt x="1663179" y="16237"/>
                    <a:pt x="1663179" y="22098"/>
                  </a:cubicBezTo>
                  <a:lnTo>
                    <a:pt x="1663179" y="1000368"/>
                  </a:lnTo>
                  <a:cubicBezTo>
                    <a:pt x="1663179" y="1012572"/>
                    <a:pt x="1653285" y="1022465"/>
                    <a:pt x="1641081" y="1022465"/>
                  </a:cubicBezTo>
                  <a:lnTo>
                    <a:pt x="22098" y="1022465"/>
                  </a:lnTo>
                  <a:cubicBezTo>
                    <a:pt x="9893" y="1022465"/>
                    <a:pt x="0" y="1012572"/>
                    <a:pt x="0" y="1000368"/>
                  </a:cubicBezTo>
                  <a:lnTo>
                    <a:pt x="0" y="22098"/>
                  </a:lnTo>
                  <a:cubicBezTo>
                    <a:pt x="0" y="9893"/>
                    <a:pt x="9893" y="0"/>
                    <a:pt x="22098" y="0"/>
                  </a:cubicBezTo>
                  <a:close/>
                </a:path>
              </a:pathLst>
            </a:custGeom>
            <a:blipFill>
              <a:blip r:embed="rId4"/>
              <a:stretch>
                <a:fillRect t="-10998" b="-10998"/>
              </a:stretch>
            </a:blipFill>
            <a:ln cap="sq">
              <a:noFill/>
              <a:prstDash val="solid"/>
              <a:miter/>
            </a:ln>
          </p:spPr>
        </p:sp>
      </p:grpSp>
      <p:grpSp>
        <p:nvGrpSpPr>
          <p:cNvPr id="8" name="Group 8"/>
          <p:cNvGrpSpPr/>
          <p:nvPr/>
        </p:nvGrpSpPr>
        <p:grpSpPr>
          <a:xfrm>
            <a:off x="1064963" y="3670993"/>
            <a:ext cx="4904890" cy="3015359"/>
            <a:chOff x="0" y="0"/>
            <a:chExt cx="1663179" cy="1022465"/>
          </a:xfrm>
        </p:grpSpPr>
        <p:sp>
          <p:nvSpPr>
            <p:cNvPr id="9" name="Freeform 9"/>
            <p:cNvSpPr/>
            <p:nvPr/>
          </p:nvSpPr>
          <p:spPr>
            <a:xfrm>
              <a:off x="0" y="0"/>
              <a:ext cx="1663179" cy="1022465"/>
            </a:xfrm>
            <a:custGeom>
              <a:avLst/>
              <a:gdLst/>
              <a:ahLst/>
              <a:cxnLst/>
              <a:rect l="l" t="t" r="r" b="b"/>
              <a:pathLst>
                <a:path w="1663179" h="1022465">
                  <a:moveTo>
                    <a:pt x="22098" y="0"/>
                  </a:moveTo>
                  <a:lnTo>
                    <a:pt x="1641081" y="0"/>
                  </a:lnTo>
                  <a:cubicBezTo>
                    <a:pt x="1646942" y="0"/>
                    <a:pt x="1652562" y="2328"/>
                    <a:pt x="1656706" y="6472"/>
                  </a:cubicBezTo>
                  <a:cubicBezTo>
                    <a:pt x="1660851" y="10616"/>
                    <a:pt x="1663179" y="16237"/>
                    <a:pt x="1663179" y="22098"/>
                  </a:cubicBezTo>
                  <a:lnTo>
                    <a:pt x="1663179" y="1000368"/>
                  </a:lnTo>
                  <a:cubicBezTo>
                    <a:pt x="1663179" y="1012572"/>
                    <a:pt x="1653285" y="1022465"/>
                    <a:pt x="1641081" y="1022465"/>
                  </a:cubicBezTo>
                  <a:lnTo>
                    <a:pt x="22098" y="1022465"/>
                  </a:lnTo>
                  <a:cubicBezTo>
                    <a:pt x="9893" y="1022465"/>
                    <a:pt x="0" y="1012572"/>
                    <a:pt x="0" y="1000368"/>
                  </a:cubicBezTo>
                  <a:lnTo>
                    <a:pt x="0" y="22098"/>
                  </a:lnTo>
                  <a:cubicBezTo>
                    <a:pt x="0" y="9893"/>
                    <a:pt x="9893" y="0"/>
                    <a:pt x="22098" y="0"/>
                  </a:cubicBezTo>
                  <a:close/>
                </a:path>
              </a:pathLst>
            </a:custGeom>
            <a:blipFill>
              <a:blip r:embed="rId5"/>
              <a:stretch>
                <a:fillRect t="-4221" b="-4221"/>
              </a:stretch>
            </a:blipFill>
            <a:ln cap="sq">
              <a:noFill/>
              <a:prstDash val="solid"/>
              <a:miter/>
            </a:ln>
          </p:spPr>
        </p:sp>
      </p:grpSp>
      <p:grpSp>
        <p:nvGrpSpPr>
          <p:cNvPr id="10" name="Group 10"/>
          <p:cNvGrpSpPr/>
          <p:nvPr/>
        </p:nvGrpSpPr>
        <p:grpSpPr>
          <a:xfrm>
            <a:off x="12595987" y="6386464"/>
            <a:ext cx="4671314" cy="2137960"/>
            <a:chOff x="0" y="0"/>
            <a:chExt cx="1136973" cy="520368"/>
          </a:xfrm>
        </p:grpSpPr>
        <p:sp>
          <p:nvSpPr>
            <p:cNvPr id="11" name="Freeform 11"/>
            <p:cNvSpPr/>
            <p:nvPr/>
          </p:nvSpPr>
          <p:spPr>
            <a:xfrm>
              <a:off x="0" y="0"/>
              <a:ext cx="1136973" cy="520368"/>
            </a:xfrm>
            <a:custGeom>
              <a:avLst/>
              <a:gdLst/>
              <a:ahLst/>
              <a:cxnLst/>
              <a:rect l="l" t="t" r="r" b="b"/>
              <a:pathLst>
                <a:path w="1136973" h="520368">
                  <a:moveTo>
                    <a:pt x="23203" y="0"/>
                  </a:moveTo>
                  <a:lnTo>
                    <a:pt x="1113770" y="0"/>
                  </a:lnTo>
                  <a:cubicBezTo>
                    <a:pt x="1126584" y="0"/>
                    <a:pt x="1136973" y="10388"/>
                    <a:pt x="1136973" y="23203"/>
                  </a:cubicBezTo>
                  <a:lnTo>
                    <a:pt x="1136973" y="497165"/>
                  </a:lnTo>
                  <a:cubicBezTo>
                    <a:pt x="1136973" y="509980"/>
                    <a:pt x="1126584" y="520368"/>
                    <a:pt x="1113770" y="520368"/>
                  </a:cubicBezTo>
                  <a:lnTo>
                    <a:pt x="23203" y="520368"/>
                  </a:lnTo>
                  <a:cubicBezTo>
                    <a:pt x="10388" y="520368"/>
                    <a:pt x="0" y="509980"/>
                    <a:pt x="0" y="497165"/>
                  </a:cubicBezTo>
                  <a:lnTo>
                    <a:pt x="0" y="23203"/>
                  </a:lnTo>
                  <a:cubicBezTo>
                    <a:pt x="0" y="10388"/>
                    <a:pt x="10388" y="0"/>
                    <a:pt x="23203" y="0"/>
                  </a:cubicBezTo>
                  <a:close/>
                </a:path>
              </a:pathLst>
            </a:custGeom>
            <a:gradFill rotWithShape="1">
              <a:gsLst>
                <a:gs pos="0">
                  <a:srgbClr val="03295A">
                    <a:alpha val="62000"/>
                  </a:srgbClr>
                </a:gs>
                <a:gs pos="100000">
                  <a:srgbClr val="041468">
                    <a:alpha val="74500"/>
                  </a:srgbClr>
                </a:gs>
              </a:gsLst>
              <a:lin ang="0"/>
            </a:gradFill>
            <a:ln w="38100" cap="sq">
              <a:gradFill>
                <a:gsLst>
                  <a:gs pos="0">
                    <a:srgbClr val="10A5FF">
                      <a:alpha val="100000"/>
                    </a:srgbClr>
                  </a:gs>
                  <a:gs pos="100000">
                    <a:srgbClr val="041E4E">
                      <a:alpha val="100000"/>
                    </a:srgbClr>
                  </a:gs>
                </a:gsLst>
                <a:lin ang="2700000"/>
              </a:gradFill>
              <a:prstDash val="solid"/>
              <a:miter/>
            </a:ln>
          </p:spPr>
        </p:sp>
        <p:sp>
          <p:nvSpPr>
            <p:cNvPr id="12" name="TextBox 12"/>
            <p:cNvSpPr txBox="1"/>
            <p:nvPr/>
          </p:nvSpPr>
          <p:spPr>
            <a:xfrm>
              <a:off x="0" y="-76200"/>
              <a:ext cx="1136973" cy="596568"/>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6953525" y="6386464"/>
            <a:ext cx="4421737" cy="2137960"/>
            <a:chOff x="0" y="0"/>
            <a:chExt cx="1076227" cy="520368"/>
          </a:xfrm>
        </p:grpSpPr>
        <p:sp>
          <p:nvSpPr>
            <p:cNvPr id="14" name="Freeform 14"/>
            <p:cNvSpPr/>
            <p:nvPr/>
          </p:nvSpPr>
          <p:spPr>
            <a:xfrm>
              <a:off x="0" y="0"/>
              <a:ext cx="1076227" cy="520368"/>
            </a:xfrm>
            <a:custGeom>
              <a:avLst/>
              <a:gdLst/>
              <a:ahLst/>
              <a:cxnLst/>
              <a:rect l="l" t="t" r="r" b="b"/>
              <a:pathLst>
                <a:path w="1076227" h="520368">
                  <a:moveTo>
                    <a:pt x="24512" y="0"/>
                  </a:moveTo>
                  <a:lnTo>
                    <a:pt x="1051715" y="0"/>
                  </a:lnTo>
                  <a:cubicBezTo>
                    <a:pt x="1065252" y="0"/>
                    <a:pt x="1076227" y="10975"/>
                    <a:pt x="1076227" y="24512"/>
                  </a:cubicBezTo>
                  <a:lnTo>
                    <a:pt x="1076227" y="495856"/>
                  </a:lnTo>
                  <a:cubicBezTo>
                    <a:pt x="1076227" y="509393"/>
                    <a:pt x="1065252" y="520368"/>
                    <a:pt x="1051715" y="520368"/>
                  </a:cubicBezTo>
                  <a:lnTo>
                    <a:pt x="24512" y="520368"/>
                  </a:lnTo>
                  <a:cubicBezTo>
                    <a:pt x="10975" y="520368"/>
                    <a:pt x="0" y="509393"/>
                    <a:pt x="0" y="495856"/>
                  </a:cubicBezTo>
                  <a:lnTo>
                    <a:pt x="0" y="24512"/>
                  </a:lnTo>
                  <a:cubicBezTo>
                    <a:pt x="0" y="10975"/>
                    <a:pt x="10975" y="0"/>
                    <a:pt x="24512" y="0"/>
                  </a:cubicBezTo>
                  <a:close/>
                </a:path>
              </a:pathLst>
            </a:custGeom>
            <a:gradFill rotWithShape="1">
              <a:gsLst>
                <a:gs pos="0">
                  <a:srgbClr val="03295A">
                    <a:alpha val="62000"/>
                  </a:srgbClr>
                </a:gs>
                <a:gs pos="100000">
                  <a:srgbClr val="041468">
                    <a:alpha val="74500"/>
                  </a:srgbClr>
                </a:gs>
              </a:gsLst>
              <a:lin ang="0"/>
            </a:gradFill>
            <a:ln w="38100" cap="sq">
              <a:gradFill>
                <a:gsLst>
                  <a:gs pos="0">
                    <a:srgbClr val="10A5FF">
                      <a:alpha val="100000"/>
                    </a:srgbClr>
                  </a:gs>
                  <a:gs pos="100000">
                    <a:srgbClr val="041E4E">
                      <a:alpha val="100000"/>
                    </a:srgbClr>
                  </a:gs>
                </a:gsLst>
                <a:lin ang="2700000"/>
              </a:gradFill>
              <a:prstDash val="solid"/>
              <a:miter/>
            </a:ln>
          </p:spPr>
        </p:sp>
        <p:sp>
          <p:nvSpPr>
            <p:cNvPr id="15" name="TextBox 15"/>
            <p:cNvSpPr txBox="1"/>
            <p:nvPr/>
          </p:nvSpPr>
          <p:spPr>
            <a:xfrm>
              <a:off x="0" y="-76200"/>
              <a:ext cx="1076227" cy="596568"/>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1306539" y="6386464"/>
            <a:ext cx="4421737" cy="2137960"/>
            <a:chOff x="0" y="0"/>
            <a:chExt cx="1076227" cy="520368"/>
          </a:xfrm>
        </p:grpSpPr>
        <p:sp>
          <p:nvSpPr>
            <p:cNvPr id="17" name="Freeform 17"/>
            <p:cNvSpPr/>
            <p:nvPr/>
          </p:nvSpPr>
          <p:spPr>
            <a:xfrm>
              <a:off x="0" y="0"/>
              <a:ext cx="1076227" cy="520368"/>
            </a:xfrm>
            <a:custGeom>
              <a:avLst/>
              <a:gdLst/>
              <a:ahLst/>
              <a:cxnLst/>
              <a:rect l="l" t="t" r="r" b="b"/>
              <a:pathLst>
                <a:path w="1076227" h="520368">
                  <a:moveTo>
                    <a:pt x="24512" y="0"/>
                  </a:moveTo>
                  <a:lnTo>
                    <a:pt x="1051715" y="0"/>
                  </a:lnTo>
                  <a:cubicBezTo>
                    <a:pt x="1065252" y="0"/>
                    <a:pt x="1076227" y="10975"/>
                    <a:pt x="1076227" y="24512"/>
                  </a:cubicBezTo>
                  <a:lnTo>
                    <a:pt x="1076227" y="495856"/>
                  </a:lnTo>
                  <a:cubicBezTo>
                    <a:pt x="1076227" y="509393"/>
                    <a:pt x="1065252" y="520368"/>
                    <a:pt x="1051715" y="520368"/>
                  </a:cubicBezTo>
                  <a:lnTo>
                    <a:pt x="24512" y="520368"/>
                  </a:lnTo>
                  <a:cubicBezTo>
                    <a:pt x="10975" y="520368"/>
                    <a:pt x="0" y="509393"/>
                    <a:pt x="0" y="495856"/>
                  </a:cubicBezTo>
                  <a:lnTo>
                    <a:pt x="0" y="24512"/>
                  </a:lnTo>
                  <a:cubicBezTo>
                    <a:pt x="0" y="10975"/>
                    <a:pt x="10975" y="0"/>
                    <a:pt x="24512" y="0"/>
                  </a:cubicBezTo>
                  <a:close/>
                </a:path>
              </a:pathLst>
            </a:custGeom>
            <a:gradFill rotWithShape="1">
              <a:gsLst>
                <a:gs pos="0">
                  <a:srgbClr val="03295A">
                    <a:alpha val="62000"/>
                  </a:srgbClr>
                </a:gs>
                <a:gs pos="100000">
                  <a:srgbClr val="041468">
                    <a:alpha val="74500"/>
                  </a:srgbClr>
                </a:gs>
              </a:gsLst>
              <a:lin ang="0"/>
            </a:gradFill>
            <a:ln w="38100" cap="sq">
              <a:gradFill>
                <a:gsLst>
                  <a:gs pos="0">
                    <a:srgbClr val="10A5FF">
                      <a:alpha val="100000"/>
                    </a:srgbClr>
                  </a:gs>
                  <a:gs pos="100000">
                    <a:srgbClr val="041E4E">
                      <a:alpha val="100000"/>
                    </a:srgbClr>
                  </a:gs>
                </a:gsLst>
                <a:lin ang="2700000"/>
              </a:gradFill>
              <a:prstDash val="solid"/>
              <a:miter/>
            </a:ln>
          </p:spPr>
        </p:sp>
        <p:sp>
          <p:nvSpPr>
            <p:cNvPr id="18" name="TextBox 18"/>
            <p:cNvSpPr txBox="1"/>
            <p:nvPr/>
          </p:nvSpPr>
          <p:spPr>
            <a:xfrm>
              <a:off x="0" y="-76200"/>
              <a:ext cx="1076227" cy="596568"/>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1306539" y="6572051"/>
            <a:ext cx="4421737" cy="1457961"/>
          </a:xfrm>
          <a:prstGeom prst="rect">
            <a:avLst/>
          </a:prstGeom>
        </p:spPr>
        <p:txBody>
          <a:bodyPr lIns="0" tIns="0" rIns="0" bIns="0" rtlCol="0" anchor="t">
            <a:spAutoFit/>
          </a:bodyPr>
          <a:lstStyle/>
          <a:p>
            <a:pPr algn="ctr">
              <a:lnSpc>
                <a:spcPts val="5739"/>
              </a:lnSpc>
              <a:spcBef>
                <a:spcPct val="0"/>
              </a:spcBef>
            </a:pPr>
            <a:r>
              <a:rPr lang="en-US" sz="4099" spc="65">
                <a:solidFill>
                  <a:srgbClr val="FFFFFF"/>
                </a:solidFill>
                <a:latin typeface="Poppins"/>
                <a:ea typeface="Poppins"/>
                <a:cs typeface="Poppins"/>
                <a:sym typeface="Poppins"/>
              </a:rPr>
              <a:t>Data Science </a:t>
            </a:r>
          </a:p>
          <a:p>
            <a:pPr algn="ctr">
              <a:lnSpc>
                <a:spcPts val="5739"/>
              </a:lnSpc>
              <a:spcBef>
                <a:spcPct val="0"/>
              </a:spcBef>
            </a:pPr>
            <a:r>
              <a:rPr lang="en-US" sz="4099" spc="65">
                <a:solidFill>
                  <a:srgbClr val="FFFFFF"/>
                </a:solidFill>
                <a:latin typeface="Poppins"/>
                <a:ea typeface="Poppins"/>
                <a:cs typeface="Poppins"/>
                <a:sym typeface="Poppins"/>
              </a:rPr>
              <a:t>&amp; Data Analysis</a:t>
            </a:r>
          </a:p>
        </p:txBody>
      </p:sp>
      <p:sp>
        <p:nvSpPr>
          <p:cNvPr id="20" name="TextBox 20"/>
          <p:cNvSpPr txBox="1"/>
          <p:nvPr/>
        </p:nvSpPr>
        <p:spPr>
          <a:xfrm>
            <a:off x="7273945" y="6669314"/>
            <a:ext cx="3740110" cy="1457961"/>
          </a:xfrm>
          <a:prstGeom prst="rect">
            <a:avLst/>
          </a:prstGeom>
        </p:spPr>
        <p:txBody>
          <a:bodyPr lIns="0" tIns="0" rIns="0" bIns="0" rtlCol="0" anchor="t">
            <a:spAutoFit/>
          </a:bodyPr>
          <a:lstStyle/>
          <a:p>
            <a:pPr algn="ctr">
              <a:lnSpc>
                <a:spcPts val="5739"/>
              </a:lnSpc>
              <a:spcBef>
                <a:spcPct val="0"/>
              </a:spcBef>
            </a:pPr>
            <a:r>
              <a:rPr lang="en-US" sz="4099" spc="65">
                <a:solidFill>
                  <a:srgbClr val="FFFFFF"/>
                </a:solidFill>
                <a:latin typeface="Poppins"/>
                <a:ea typeface="Poppins"/>
                <a:cs typeface="Poppins"/>
                <a:sym typeface="Poppins"/>
              </a:rPr>
              <a:t>Game &amp; Web </a:t>
            </a:r>
          </a:p>
          <a:p>
            <a:pPr algn="ctr">
              <a:lnSpc>
                <a:spcPts val="5739"/>
              </a:lnSpc>
              <a:spcBef>
                <a:spcPct val="0"/>
              </a:spcBef>
            </a:pPr>
            <a:r>
              <a:rPr lang="en-US" sz="4099" spc="65">
                <a:solidFill>
                  <a:srgbClr val="FFFFFF"/>
                </a:solidFill>
                <a:latin typeface="Poppins"/>
                <a:ea typeface="Poppins"/>
                <a:cs typeface="Poppins"/>
                <a:sym typeface="Poppins"/>
              </a:rPr>
              <a:t>Development </a:t>
            </a:r>
          </a:p>
        </p:txBody>
      </p:sp>
      <p:sp>
        <p:nvSpPr>
          <p:cNvPr id="21" name="TextBox 21"/>
          <p:cNvSpPr txBox="1"/>
          <p:nvPr/>
        </p:nvSpPr>
        <p:spPr>
          <a:xfrm>
            <a:off x="12845563" y="6439126"/>
            <a:ext cx="4421737" cy="1927861"/>
          </a:xfrm>
          <a:prstGeom prst="rect">
            <a:avLst/>
          </a:prstGeom>
        </p:spPr>
        <p:txBody>
          <a:bodyPr lIns="0" tIns="0" rIns="0" bIns="0" rtlCol="0" anchor="t">
            <a:spAutoFit/>
          </a:bodyPr>
          <a:lstStyle/>
          <a:p>
            <a:pPr algn="l">
              <a:lnSpc>
                <a:spcPts val="5039"/>
              </a:lnSpc>
              <a:spcBef>
                <a:spcPct val="0"/>
              </a:spcBef>
            </a:pPr>
            <a:r>
              <a:rPr lang="en-US" sz="3599" spc="57">
                <a:solidFill>
                  <a:srgbClr val="FFFFFF"/>
                </a:solidFill>
                <a:latin typeface="Poppins"/>
                <a:ea typeface="Poppins"/>
                <a:cs typeface="Poppins"/>
                <a:sym typeface="Poppins"/>
              </a:rPr>
              <a:t>Machine Learning &amp; Artificial Intelligence </a:t>
            </a:r>
          </a:p>
        </p:txBody>
      </p:sp>
      <p:sp>
        <p:nvSpPr>
          <p:cNvPr id="22" name="TextBox 22"/>
          <p:cNvSpPr txBox="1"/>
          <p:nvPr/>
        </p:nvSpPr>
        <p:spPr>
          <a:xfrm>
            <a:off x="579638" y="1586200"/>
            <a:ext cx="17169512" cy="2099047"/>
          </a:xfrm>
          <a:prstGeom prst="rect">
            <a:avLst/>
          </a:prstGeom>
        </p:spPr>
        <p:txBody>
          <a:bodyPr lIns="0" tIns="0" rIns="0" bIns="0" rtlCol="0" anchor="t">
            <a:spAutoFit/>
          </a:bodyPr>
          <a:lstStyle/>
          <a:p>
            <a:pPr marL="0" lvl="0" indent="0" algn="ctr">
              <a:lnSpc>
                <a:spcPts val="4195"/>
              </a:lnSpc>
            </a:pPr>
            <a:r>
              <a:rPr lang="en-US" sz="2996" spc="125">
                <a:solidFill>
                  <a:srgbClr val="FFFFFF"/>
                </a:solidFill>
                <a:latin typeface="Poppins"/>
                <a:ea typeface="Poppins"/>
                <a:cs typeface="Poppins"/>
                <a:sym typeface="Poppins"/>
              </a:rPr>
              <a:t>Pyth</a:t>
            </a:r>
            <a:r>
              <a:rPr lang="en-US" sz="2996" u="none" strike="noStrike" spc="125">
                <a:solidFill>
                  <a:srgbClr val="FFFFFF"/>
                </a:solidFill>
                <a:latin typeface="Poppins"/>
                <a:ea typeface="Poppins"/>
                <a:cs typeface="Poppins"/>
                <a:sym typeface="Poppins"/>
              </a:rPr>
              <a:t>on is used in many real-world applications across industries due to its simplicity and power. </a:t>
            </a:r>
          </a:p>
          <a:p>
            <a:pPr marL="0" lvl="0" indent="0" algn="ctr">
              <a:lnSpc>
                <a:spcPts val="4195"/>
              </a:lnSpc>
            </a:pPr>
            <a:r>
              <a:rPr lang="en-US" sz="2996" u="none" strike="noStrike" spc="125">
                <a:solidFill>
                  <a:srgbClr val="FFFFFF"/>
                </a:solidFill>
                <a:latin typeface="Poppins"/>
                <a:ea typeface="Poppins"/>
                <a:cs typeface="Poppins"/>
                <a:sym typeface="Poppins"/>
              </a:rPr>
              <a:t>Here's a list of the top applications of Python:</a:t>
            </a:r>
          </a:p>
          <a:p>
            <a:pPr marL="0" lvl="0" indent="0" algn="ctr">
              <a:lnSpc>
                <a:spcPts val="4195"/>
              </a:lnSpc>
            </a:pPr>
            <a:endParaRPr lang="en-US" sz="2996" u="none" strike="noStrike" spc="125">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2352</Words>
  <Application>Microsoft Office PowerPoint</Application>
  <PresentationFormat>Custom</PresentationFormat>
  <Paragraphs>375</Paragraphs>
  <Slides>58</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58</vt:i4>
      </vt:variant>
    </vt:vector>
  </HeadingPairs>
  <TitlesOfParts>
    <vt:vector size="73" baseType="lpstr">
      <vt:lpstr>Poppins</vt:lpstr>
      <vt:lpstr>Playwrite US Trad</vt:lpstr>
      <vt:lpstr>Times New Roman Bold</vt:lpstr>
      <vt:lpstr>Montserrat</vt:lpstr>
      <vt:lpstr>Times New Roman</vt:lpstr>
      <vt:lpstr>The Seasons</vt:lpstr>
      <vt:lpstr>Canva Sans Bold</vt:lpstr>
      <vt:lpstr>Telegraf</vt:lpstr>
      <vt:lpstr>Arial</vt:lpstr>
      <vt:lpstr>Magnolia Script</vt:lpstr>
      <vt:lpstr>Canva Sans</vt:lpstr>
      <vt:lpstr>The Seasons Bold</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 technological artificial intelligence project presentation</dc:title>
  <cp:lastModifiedBy>Vansh Chandna</cp:lastModifiedBy>
  <cp:revision>11</cp:revision>
  <dcterms:created xsi:type="dcterms:W3CDTF">2006-08-16T00:00:00Z</dcterms:created>
  <dcterms:modified xsi:type="dcterms:W3CDTF">2025-08-04T07:05:27Z</dcterms:modified>
  <dc:identifier>DAGup5SwJiQ</dc:identifier>
</cp:coreProperties>
</file>